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5.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7.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8.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9.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10.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11.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2" r:id="rId5"/>
  </p:sldMasterIdLst>
  <p:notesMasterIdLst>
    <p:notesMasterId r:id="rId77"/>
  </p:notesMasterIdLst>
  <p:sldIdLst>
    <p:sldId id="259" r:id="rId6"/>
    <p:sldId id="2406" r:id="rId7"/>
    <p:sldId id="2407" r:id="rId8"/>
    <p:sldId id="1037" r:id="rId9"/>
    <p:sldId id="2419" r:id="rId10"/>
    <p:sldId id="2420" r:id="rId11"/>
    <p:sldId id="1007" r:id="rId12"/>
    <p:sldId id="1158" r:id="rId13"/>
    <p:sldId id="2418" r:id="rId14"/>
    <p:sldId id="2396" r:id="rId15"/>
    <p:sldId id="1044" r:id="rId16"/>
    <p:sldId id="1166" r:id="rId17"/>
    <p:sldId id="1127" r:id="rId18"/>
    <p:sldId id="1073" r:id="rId19"/>
    <p:sldId id="2399" r:id="rId20"/>
    <p:sldId id="2400" r:id="rId21"/>
    <p:sldId id="2320" r:id="rId22"/>
    <p:sldId id="2394" r:id="rId23"/>
    <p:sldId id="2397" r:id="rId24"/>
    <p:sldId id="2395" r:id="rId25"/>
    <p:sldId id="1071" r:id="rId26"/>
    <p:sldId id="1167" r:id="rId27"/>
    <p:sldId id="1077" r:id="rId28"/>
    <p:sldId id="2402" r:id="rId29"/>
    <p:sldId id="1050" r:id="rId30"/>
    <p:sldId id="1122" r:id="rId31"/>
    <p:sldId id="2403" r:id="rId32"/>
    <p:sldId id="2336" r:id="rId33"/>
    <p:sldId id="1065" r:id="rId34"/>
    <p:sldId id="1043" r:id="rId35"/>
    <p:sldId id="1081" r:id="rId36"/>
    <p:sldId id="2404" r:id="rId37"/>
    <p:sldId id="2405" r:id="rId38"/>
    <p:sldId id="1048" r:id="rId39"/>
    <p:sldId id="2408" r:id="rId40"/>
    <p:sldId id="2339" r:id="rId41"/>
    <p:sldId id="2415" r:id="rId42"/>
    <p:sldId id="1066" r:id="rId43"/>
    <p:sldId id="1045" r:id="rId44"/>
    <p:sldId id="1085" r:id="rId45"/>
    <p:sldId id="2401" r:id="rId46"/>
    <p:sldId id="2345" r:id="rId47"/>
    <p:sldId id="1067" r:id="rId48"/>
    <p:sldId id="1046" r:id="rId49"/>
    <p:sldId id="1089" r:id="rId50"/>
    <p:sldId id="2409" r:id="rId51"/>
    <p:sldId id="2342" r:id="rId52"/>
    <p:sldId id="2381" r:id="rId53"/>
    <p:sldId id="2382" r:id="rId54"/>
    <p:sldId id="2410" r:id="rId55"/>
    <p:sldId id="2389" r:id="rId56"/>
    <p:sldId id="1069" r:id="rId57"/>
    <p:sldId id="1051" r:id="rId58"/>
    <p:sldId id="1097" r:id="rId59"/>
    <p:sldId id="2411" r:id="rId60"/>
    <p:sldId id="2351" r:id="rId61"/>
    <p:sldId id="1070" r:id="rId62"/>
    <p:sldId id="1052" r:id="rId63"/>
    <p:sldId id="1101" r:id="rId64"/>
    <p:sldId id="2412" r:id="rId65"/>
    <p:sldId id="2354" r:id="rId66"/>
    <p:sldId id="1176" r:id="rId67"/>
    <p:sldId id="1056" r:id="rId68"/>
    <p:sldId id="1055" r:id="rId69"/>
    <p:sldId id="1134" r:id="rId70"/>
    <p:sldId id="2417" r:id="rId71"/>
    <p:sldId id="1112" r:id="rId72"/>
    <p:sldId id="1113" r:id="rId73"/>
    <p:sldId id="1114" r:id="rId74"/>
    <p:sldId id="2413" r:id="rId75"/>
    <p:sldId id="1153"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4EAFF84-F688-7748-A2F0-BB98DA9304F0}">
          <p14:sldIdLst>
            <p14:sldId id="259"/>
            <p14:sldId id="2406"/>
            <p14:sldId id="2407"/>
            <p14:sldId id="1037"/>
            <p14:sldId id="2419"/>
            <p14:sldId id="2420"/>
          </p14:sldIdLst>
        </p14:section>
        <p14:section name="Alt Text" id="{938DC68C-E3E1-1F46-859B-DA099343AE68}">
          <p14:sldIdLst>
            <p14:sldId id="1007"/>
            <p14:sldId id="1158"/>
            <p14:sldId id="2418"/>
            <p14:sldId id="2396"/>
            <p14:sldId id="1044"/>
            <p14:sldId id="1166"/>
            <p14:sldId id="1127"/>
            <p14:sldId id="1073"/>
            <p14:sldId id="2399"/>
            <p14:sldId id="2400"/>
            <p14:sldId id="2320"/>
            <p14:sldId id="2394"/>
            <p14:sldId id="2397"/>
            <p14:sldId id="2395"/>
          </p14:sldIdLst>
        </p14:section>
        <p14:section name="Complex Images + Alt Text" id="{3C5F6398-68AF-DA4D-9E14-0A7812D1CE49}">
          <p14:sldIdLst>
            <p14:sldId id="1071"/>
            <p14:sldId id="1167"/>
            <p14:sldId id="1077"/>
            <p14:sldId id="2402"/>
            <p14:sldId id="1050"/>
            <p14:sldId id="1122"/>
            <p14:sldId id="2403"/>
            <p14:sldId id="2336"/>
          </p14:sldIdLst>
        </p14:section>
        <p14:section name="Headings &amp; Slide Titles" id="{0C059A44-BEDF-1245-857E-8A3178704A77}">
          <p14:sldIdLst>
            <p14:sldId id="1065"/>
            <p14:sldId id="1043"/>
            <p14:sldId id="1081"/>
            <p14:sldId id="2404"/>
            <p14:sldId id="2405"/>
            <p14:sldId id="1048"/>
            <p14:sldId id="2408"/>
            <p14:sldId id="2339"/>
            <p14:sldId id="2415"/>
          </p14:sldIdLst>
        </p14:section>
        <p14:section name="Lists" id="{41EC82D5-C2CA-AA40-8F5C-D51B33644588}">
          <p14:sldIdLst>
            <p14:sldId id="1066"/>
            <p14:sldId id="1045"/>
            <p14:sldId id="1085"/>
            <p14:sldId id="2401"/>
            <p14:sldId id="2345"/>
          </p14:sldIdLst>
        </p14:section>
        <p14:section name="Tables" id="{A2090DD2-EE56-7043-9EA6-DB57930C0277}">
          <p14:sldIdLst>
            <p14:sldId id="1067"/>
            <p14:sldId id="1046"/>
            <p14:sldId id="1089"/>
            <p14:sldId id="2409"/>
            <p14:sldId id="2342"/>
          </p14:sldIdLst>
        </p14:section>
        <p14:section name="Links" id="{D28694A4-99C3-D347-83D4-5941F8EA6302}">
          <p14:sldIdLst>
            <p14:sldId id="2381"/>
            <p14:sldId id="2382"/>
            <p14:sldId id="2410"/>
            <p14:sldId id="2389"/>
          </p14:sldIdLst>
        </p14:section>
        <p14:section name="Document Title" id="{F97906B0-B442-5644-BD4A-9CC3F029F294}">
          <p14:sldIdLst>
            <p14:sldId id="1069"/>
            <p14:sldId id="1051"/>
            <p14:sldId id="1097"/>
            <p14:sldId id="2411"/>
            <p14:sldId id="2351"/>
          </p14:sldIdLst>
        </p14:section>
        <p14:section name="Language" id="{C7CC0D72-A072-BB46-A324-377776E30B95}">
          <p14:sldIdLst>
            <p14:sldId id="1070"/>
            <p14:sldId id="1052"/>
            <p14:sldId id="1101"/>
            <p14:sldId id="2412"/>
            <p14:sldId id="2354"/>
          </p14:sldIdLst>
        </p14:section>
        <p14:section name="Read Order" id="{BF233B82-B4F2-0543-9E9B-E65623AB4A9E}">
          <p14:sldIdLst>
            <p14:sldId id="1176"/>
            <p14:sldId id="1056"/>
            <p14:sldId id="1055"/>
            <p14:sldId id="1134"/>
            <p14:sldId id="2417"/>
          </p14:sldIdLst>
        </p14:section>
        <p14:section name="Accessibility Checker" id="{7875A619-5DD4-BF48-B1D6-C1BF7FB622C5}">
          <p14:sldIdLst>
            <p14:sldId id="1112"/>
            <p14:sldId id="1113"/>
            <p14:sldId id="1114"/>
            <p14:sldId id="2413"/>
          </p14:sldIdLst>
        </p14:section>
        <p14:section name="Conclusion" id="{A605D8A1-E613-584A-9B07-7607691EAD18}">
          <p14:sldIdLst>
            <p14:sldId id="1153"/>
          </p14:sldIdLst>
        </p14:section>
      </p14:sectionLst>
    </p:ext>
    <p:ext uri="{EFAFB233-063F-42B5-8137-9DF3F51BA10A}">
      <p15:sldGuideLst xmlns:p15="http://schemas.microsoft.com/office/powerpoint/2012/main">
        <p15:guide id="1" orient="horz" pos="2488">
          <p15:clr>
            <a:srgbClr val="A4A3A4"/>
          </p15:clr>
        </p15:guide>
        <p15:guide id="2" pos="47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3CC002-8372-6D72-A380-43F090C2272D}" name="Alaina Foust" initials="AF" userId="S::alainaf@uw.edu::a9fd3d77-9036-42d7-ad6b-157e5799b5fd" providerId="AD"/>
  <p188:author id="{BF4E0718-0536-2158-163A-7CE88329653E}" name="Gaby de Jongh" initials="Gd" userId="S::gabyd@uw.edu::f5b795f4-0b3f-442b-b3a5-50556dc00e2c" providerId="AD"/>
  <p188:author id="{669622A7-1DA6-5E97-35FB-12B2BBD493B4}" name="Terrill Thompson" initials="TT" userId="S::tft@uw.edu::7a492b09-b3a0-4758-8e69-b1bf3dc0c522"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B2E83"/>
    <a:srgbClr val="E8D3A2"/>
    <a:srgbClr val="E8E3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79"/>
    <p:restoredTop sz="94663"/>
  </p:normalViewPr>
  <p:slideViewPr>
    <p:cSldViewPr snapToGrid="0">
      <p:cViewPr varScale="1">
        <p:scale>
          <a:sx n="99" d="100"/>
          <a:sy n="99" d="100"/>
        </p:scale>
        <p:origin x="1704" y="472"/>
      </p:cViewPr>
      <p:guideLst>
        <p:guide orient="horz" pos="2488"/>
        <p:guide pos="47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9198D-93C2-5242-B62C-5BEBE140DF58}" type="datetimeFigureOut">
              <a:rPr lang="en-US" smtClean="0"/>
              <a:t>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C482C-8B76-AB44-9740-4E8505FD861A}" type="slidenum">
              <a:rPr lang="en-US" smtClean="0"/>
              <a:t>‹#›</a:t>
            </a:fld>
            <a:endParaRPr lang="en-US"/>
          </a:p>
        </p:txBody>
      </p:sp>
    </p:spTree>
    <p:extLst>
      <p:ext uri="{BB962C8B-B14F-4D97-AF65-F5344CB8AC3E}">
        <p14:creationId xmlns:p14="http://schemas.microsoft.com/office/powerpoint/2010/main" val="978660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1</a:t>
            </a:fld>
            <a:endParaRPr lang="en-US"/>
          </a:p>
        </p:txBody>
      </p:sp>
    </p:spTree>
    <p:extLst>
      <p:ext uri="{BB962C8B-B14F-4D97-AF65-F5344CB8AC3E}">
        <p14:creationId xmlns:p14="http://schemas.microsoft.com/office/powerpoint/2010/main" val="609608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7E188-F828-9941-40B8-798A2CD4C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B11C7-6A19-D3CA-A44B-3D76145317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3DD80-026A-0DB3-67FA-5B3D519FF2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F5146B-E275-5818-5413-1E6BAD64B15D}"/>
              </a:ext>
            </a:extLst>
          </p:cNvPr>
          <p:cNvSpPr>
            <a:spLocks noGrp="1"/>
          </p:cNvSpPr>
          <p:nvPr>
            <p:ph type="sldNum" sz="quarter" idx="5"/>
          </p:nvPr>
        </p:nvSpPr>
        <p:spPr/>
        <p:txBody>
          <a:bodyPr/>
          <a:lstStyle/>
          <a:p>
            <a:fld id="{3C8C482C-8B76-AB44-9740-4E8505FD861A}" type="slidenum">
              <a:rPr lang="en-US" smtClean="0"/>
              <a:t>2</a:t>
            </a:fld>
            <a:endParaRPr lang="en-US"/>
          </a:p>
        </p:txBody>
      </p:sp>
    </p:spTree>
    <p:extLst>
      <p:ext uri="{BB962C8B-B14F-4D97-AF65-F5344CB8AC3E}">
        <p14:creationId xmlns:p14="http://schemas.microsoft.com/office/powerpoint/2010/main" val="3091364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8C1FE-FE88-FB7C-AD27-E68A0FEE4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830E6-3CB7-7AB4-6D0F-56A7C13AB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76E14-D235-8B51-1B2E-D4272B5B2B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71BCBD-AD9F-60CC-D344-E546F3018AF3}"/>
              </a:ext>
            </a:extLst>
          </p:cNvPr>
          <p:cNvSpPr>
            <a:spLocks noGrp="1"/>
          </p:cNvSpPr>
          <p:nvPr>
            <p:ph type="sldNum" sz="quarter" idx="5"/>
          </p:nvPr>
        </p:nvSpPr>
        <p:spPr/>
        <p:txBody>
          <a:bodyPr/>
          <a:lstStyle/>
          <a:p>
            <a:fld id="{3C8C482C-8B76-AB44-9740-4E8505FD861A}" type="slidenum">
              <a:rPr lang="en-US" smtClean="0"/>
              <a:t>3</a:t>
            </a:fld>
            <a:endParaRPr lang="en-US"/>
          </a:p>
        </p:txBody>
      </p:sp>
    </p:spTree>
    <p:extLst>
      <p:ext uri="{BB962C8B-B14F-4D97-AF65-F5344CB8AC3E}">
        <p14:creationId xmlns:p14="http://schemas.microsoft.com/office/powerpoint/2010/main" val="237115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4</a:t>
            </a:fld>
            <a:endParaRPr lang="en-US"/>
          </a:p>
        </p:txBody>
      </p:sp>
    </p:spTree>
    <p:extLst>
      <p:ext uri="{BB962C8B-B14F-4D97-AF65-F5344CB8AC3E}">
        <p14:creationId xmlns:p14="http://schemas.microsoft.com/office/powerpoint/2010/main" val="2995795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DD81E-DFBD-CA22-134A-E6A558788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4239-A10D-201C-86A7-EA3EFDD37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82FEF-0659-33D5-F3B7-39D880BEAB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51CF78C-C9D6-AC08-49E6-C085FB601CA4}"/>
              </a:ext>
            </a:extLst>
          </p:cNvPr>
          <p:cNvSpPr>
            <a:spLocks noGrp="1"/>
          </p:cNvSpPr>
          <p:nvPr>
            <p:ph type="sldNum" sz="quarter" idx="5"/>
          </p:nvPr>
        </p:nvSpPr>
        <p:spPr/>
        <p:txBody>
          <a:bodyPr/>
          <a:lstStyle/>
          <a:p>
            <a:fld id="{32AE50F1-9005-B945-8FB4-7E6F83638BE6}" type="slidenum">
              <a:rPr lang="en-US" smtClean="0"/>
              <a:t>5</a:t>
            </a:fld>
            <a:endParaRPr lang="en-US"/>
          </a:p>
        </p:txBody>
      </p:sp>
    </p:spTree>
    <p:extLst>
      <p:ext uri="{BB962C8B-B14F-4D97-AF65-F5344CB8AC3E}">
        <p14:creationId xmlns:p14="http://schemas.microsoft.com/office/powerpoint/2010/main" val="69613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D095D-A522-AAF7-DD45-1E8F09A4F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12593-B545-59EA-C71C-1DCDD6893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8F28B9-5819-2F71-A628-0221255DF2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6788574-619B-EF8F-78C0-35733F92C6E7}"/>
              </a:ext>
            </a:extLst>
          </p:cNvPr>
          <p:cNvSpPr>
            <a:spLocks noGrp="1"/>
          </p:cNvSpPr>
          <p:nvPr>
            <p:ph type="sldNum" sz="quarter" idx="5"/>
          </p:nvPr>
        </p:nvSpPr>
        <p:spPr/>
        <p:txBody>
          <a:bodyPr/>
          <a:lstStyle/>
          <a:p>
            <a:fld id="{32AE50F1-9005-B945-8FB4-7E6F83638BE6}" type="slidenum">
              <a:rPr lang="en-US" smtClean="0"/>
              <a:t>6</a:t>
            </a:fld>
            <a:endParaRPr lang="en-US"/>
          </a:p>
        </p:txBody>
      </p:sp>
    </p:spTree>
    <p:extLst>
      <p:ext uri="{BB962C8B-B14F-4D97-AF65-F5344CB8AC3E}">
        <p14:creationId xmlns:p14="http://schemas.microsoft.com/office/powerpoint/2010/main" val="3037218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7</a:t>
            </a:fld>
            <a:endParaRPr lang="en-US"/>
          </a:p>
        </p:txBody>
      </p:sp>
    </p:spTree>
    <p:extLst>
      <p:ext uri="{BB962C8B-B14F-4D97-AF65-F5344CB8AC3E}">
        <p14:creationId xmlns:p14="http://schemas.microsoft.com/office/powerpoint/2010/main" val="85935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8</a:t>
            </a:fld>
            <a:endParaRPr lang="en-US"/>
          </a:p>
        </p:txBody>
      </p:sp>
    </p:spTree>
    <p:extLst>
      <p:ext uri="{BB962C8B-B14F-4D97-AF65-F5344CB8AC3E}">
        <p14:creationId xmlns:p14="http://schemas.microsoft.com/office/powerpoint/2010/main" val="1882344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B3F7-4CDA-879A-1ED1-3E4F07187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21B5F-B4A7-535C-804D-39468FBE1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DE1DB-6225-9C8D-5523-44878C44B9AC}"/>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EC2E993-C6F2-BFF9-29F8-58BED08E4C22}"/>
              </a:ext>
            </a:extLst>
          </p:cNvPr>
          <p:cNvSpPr>
            <a:spLocks noGrp="1"/>
          </p:cNvSpPr>
          <p:nvPr>
            <p:ph type="sldNum" sz="quarter" idx="5"/>
          </p:nvPr>
        </p:nvSpPr>
        <p:spPr/>
        <p:txBody>
          <a:bodyPr/>
          <a:lstStyle/>
          <a:p>
            <a:fld id="{32AE50F1-9005-B945-8FB4-7E6F83638BE6}" type="slidenum">
              <a:rPr lang="en-US" smtClean="0"/>
              <a:t>9</a:t>
            </a:fld>
            <a:endParaRPr lang="en-US"/>
          </a:p>
        </p:txBody>
      </p:sp>
    </p:spTree>
    <p:extLst>
      <p:ext uri="{BB962C8B-B14F-4D97-AF65-F5344CB8AC3E}">
        <p14:creationId xmlns:p14="http://schemas.microsoft.com/office/powerpoint/2010/main" val="4152868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65766-3C2A-A59B-F577-FD2C64DD1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9F949-155D-18CC-6742-FBA328601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252A0-7C95-A440-B5B2-4998446EA058}"/>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7838F86-56CB-90E6-646C-84DDBE16E2EA}"/>
              </a:ext>
            </a:extLst>
          </p:cNvPr>
          <p:cNvSpPr>
            <a:spLocks noGrp="1"/>
          </p:cNvSpPr>
          <p:nvPr>
            <p:ph type="sldNum" sz="quarter" idx="5"/>
          </p:nvPr>
        </p:nvSpPr>
        <p:spPr/>
        <p:txBody>
          <a:bodyPr/>
          <a:lstStyle/>
          <a:p>
            <a:fld id="{32AE50F1-9005-B945-8FB4-7E6F83638BE6}" type="slidenum">
              <a:rPr lang="en-US" smtClean="0"/>
              <a:t>10</a:t>
            </a:fld>
            <a:endParaRPr lang="en-US"/>
          </a:p>
        </p:txBody>
      </p:sp>
    </p:spTree>
    <p:extLst>
      <p:ext uri="{BB962C8B-B14F-4D97-AF65-F5344CB8AC3E}">
        <p14:creationId xmlns:p14="http://schemas.microsoft.com/office/powerpoint/2010/main" val="747165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11</a:t>
            </a:fld>
            <a:endParaRPr lang="en-US"/>
          </a:p>
        </p:txBody>
      </p:sp>
    </p:spTree>
    <p:extLst>
      <p:ext uri="{BB962C8B-B14F-4D97-AF65-F5344CB8AC3E}">
        <p14:creationId xmlns:p14="http://schemas.microsoft.com/office/powerpoint/2010/main" val="4207591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12</a:t>
            </a:fld>
            <a:endParaRPr lang="en-US"/>
          </a:p>
        </p:txBody>
      </p:sp>
    </p:spTree>
    <p:extLst>
      <p:ext uri="{BB962C8B-B14F-4D97-AF65-F5344CB8AC3E}">
        <p14:creationId xmlns:p14="http://schemas.microsoft.com/office/powerpoint/2010/main" val="3058240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13</a:t>
            </a:fld>
            <a:endParaRPr lang="en-US"/>
          </a:p>
        </p:txBody>
      </p:sp>
    </p:spTree>
    <p:extLst>
      <p:ext uri="{BB962C8B-B14F-4D97-AF65-F5344CB8AC3E}">
        <p14:creationId xmlns:p14="http://schemas.microsoft.com/office/powerpoint/2010/main" val="1829430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14</a:t>
            </a:fld>
            <a:endParaRPr lang="en-US"/>
          </a:p>
        </p:txBody>
      </p:sp>
    </p:spTree>
    <p:extLst>
      <p:ext uri="{BB962C8B-B14F-4D97-AF65-F5344CB8AC3E}">
        <p14:creationId xmlns:p14="http://schemas.microsoft.com/office/powerpoint/2010/main" val="317468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C482C-8B76-AB44-9740-4E8505FD861A}" type="slidenum">
              <a:rPr lang="en-US" smtClean="0"/>
              <a:t>15</a:t>
            </a:fld>
            <a:endParaRPr lang="en-US"/>
          </a:p>
        </p:txBody>
      </p:sp>
    </p:spTree>
    <p:extLst>
      <p:ext uri="{BB962C8B-B14F-4D97-AF65-F5344CB8AC3E}">
        <p14:creationId xmlns:p14="http://schemas.microsoft.com/office/powerpoint/2010/main" val="331240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B1FB3-CA18-C71B-1907-75CD3C0E4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261DE-5D83-02ED-54E4-E2DC5324C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380AEA-2C69-F4D6-37C9-130445ADB57E}"/>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F28F0D4-F20E-CD2D-52ED-AF02E086804B}"/>
              </a:ext>
            </a:extLst>
          </p:cNvPr>
          <p:cNvSpPr>
            <a:spLocks noGrp="1"/>
          </p:cNvSpPr>
          <p:nvPr>
            <p:ph type="sldNum" sz="quarter" idx="5"/>
          </p:nvPr>
        </p:nvSpPr>
        <p:spPr/>
        <p:txBody>
          <a:bodyPr/>
          <a:lstStyle/>
          <a:p>
            <a:fld id="{32AE50F1-9005-B945-8FB4-7E6F83638BE6}" type="slidenum">
              <a:rPr lang="en-US" smtClean="0"/>
              <a:t>16</a:t>
            </a:fld>
            <a:endParaRPr lang="en-US"/>
          </a:p>
        </p:txBody>
      </p:sp>
    </p:spTree>
    <p:extLst>
      <p:ext uri="{BB962C8B-B14F-4D97-AF65-F5344CB8AC3E}">
        <p14:creationId xmlns:p14="http://schemas.microsoft.com/office/powerpoint/2010/main" val="3282292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17</a:t>
            </a:fld>
            <a:endParaRPr lang="en-US"/>
          </a:p>
        </p:txBody>
      </p:sp>
    </p:spTree>
    <p:extLst>
      <p:ext uri="{BB962C8B-B14F-4D97-AF65-F5344CB8AC3E}">
        <p14:creationId xmlns:p14="http://schemas.microsoft.com/office/powerpoint/2010/main" val="4279343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19</a:t>
            </a:fld>
            <a:endParaRPr lang="en-US"/>
          </a:p>
        </p:txBody>
      </p:sp>
    </p:spTree>
    <p:extLst>
      <p:ext uri="{BB962C8B-B14F-4D97-AF65-F5344CB8AC3E}">
        <p14:creationId xmlns:p14="http://schemas.microsoft.com/office/powerpoint/2010/main" val="3092245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20</a:t>
            </a:fld>
            <a:endParaRPr lang="en-US"/>
          </a:p>
        </p:txBody>
      </p:sp>
    </p:spTree>
    <p:extLst>
      <p:ext uri="{BB962C8B-B14F-4D97-AF65-F5344CB8AC3E}">
        <p14:creationId xmlns:p14="http://schemas.microsoft.com/office/powerpoint/2010/main" val="417114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21</a:t>
            </a:fld>
            <a:endParaRPr lang="en-US"/>
          </a:p>
        </p:txBody>
      </p:sp>
    </p:spTree>
    <p:extLst>
      <p:ext uri="{BB962C8B-B14F-4D97-AF65-F5344CB8AC3E}">
        <p14:creationId xmlns:p14="http://schemas.microsoft.com/office/powerpoint/2010/main" val="3155323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22</a:t>
            </a:fld>
            <a:endParaRPr lang="en-US"/>
          </a:p>
        </p:txBody>
      </p:sp>
    </p:spTree>
    <p:extLst>
      <p:ext uri="{BB962C8B-B14F-4D97-AF65-F5344CB8AC3E}">
        <p14:creationId xmlns:p14="http://schemas.microsoft.com/office/powerpoint/2010/main" val="2676453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23</a:t>
            </a:fld>
            <a:endParaRPr lang="en-US"/>
          </a:p>
        </p:txBody>
      </p:sp>
    </p:spTree>
    <p:extLst>
      <p:ext uri="{BB962C8B-B14F-4D97-AF65-F5344CB8AC3E}">
        <p14:creationId xmlns:p14="http://schemas.microsoft.com/office/powerpoint/2010/main" val="577808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E0458-5F5A-3ABB-B5C3-0647216C3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4F231-96CA-EC08-703C-C439BF324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F724BE-375D-60EC-5E95-6E3F8DB4C900}"/>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469A8A4-FAF2-0A9D-2E91-025155220A22}"/>
              </a:ext>
            </a:extLst>
          </p:cNvPr>
          <p:cNvSpPr>
            <a:spLocks noGrp="1"/>
          </p:cNvSpPr>
          <p:nvPr>
            <p:ph type="sldNum" sz="quarter" idx="5"/>
          </p:nvPr>
        </p:nvSpPr>
        <p:spPr/>
        <p:txBody>
          <a:bodyPr/>
          <a:lstStyle/>
          <a:p>
            <a:fld id="{32AE50F1-9005-B945-8FB4-7E6F83638BE6}" type="slidenum">
              <a:rPr lang="en-US" smtClean="0"/>
              <a:t>24</a:t>
            </a:fld>
            <a:endParaRPr lang="en-US"/>
          </a:p>
        </p:txBody>
      </p:sp>
    </p:spTree>
    <p:extLst>
      <p:ext uri="{BB962C8B-B14F-4D97-AF65-F5344CB8AC3E}">
        <p14:creationId xmlns:p14="http://schemas.microsoft.com/office/powerpoint/2010/main" val="2692113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25</a:t>
            </a:fld>
            <a:endParaRPr lang="en-US"/>
          </a:p>
        </p:txBody>
      </p:sp>
    </p:spTree>
    <p:extLst>
      <p:ext uri="{BB962C8B-B14F-4D97-AF65-F5344CB8AC3E}">
        <p14:creationId xmlns:p14="http://schemas.microsoft.com/office/powerpoint/2010/main" val="3926080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26</a:t>
            </a:fld>
            <a:endParaRPr lang="en-US"/>
          </a:p>
        </p:txBody>
      </p:sp>
    </p:spTree>
    <p:extLst>
      <p:ext uri="{BB962C8B-B14F-4D97-AF65-F5344CB8AC3E}">
        <p14:creationId xmlns:p14="http://schemas.microsoft.com/office/powerpoint/2010/main" val="413694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21114-831E-71D6-FA30-64B522AD4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2D939-E26A-344D-3CED-586D09AF3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F95B3-21E4-7A29-EFAA-9A4D854BE86F}"/>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113CC93-2D8E-5795-AE52-D3473BD2C1D9}"/>
              </a:ext>
            </a:extLst>
          </p:cNvPr>
          <p:cNvSpPr>
            <a:spLocks noGrp="1"/>
          </p:cNvSpPr>
          <p:nvPr>
            <p:ph type="sldNum" sz="quarter" idx="5"/>
          </p:nvPr>
        </p:nvSpPr>
        <p:spPr/>
        <p:txBody>
          <a:bodyPr/>
          <a:lstStyle/>
          <a:p>
            <a:fld id="{32AE50F1-9005-B945-8FB4-7E6F83638BE6}" type="slidenum">
              <a:rPr lang="en-US" smtClean="0"/>
              <a:t>27</a:t>
            </a:fld>
            <a:endParaRPr lang="en-US"/>
          </a:p>
        </p:txBody>
      </p:sp>
    </p:spTree>
    <p:extLst>
      <p:ext uri="{BB962C8B-B14F-4D97-AF65-F5344CB8AC3E}">
        <p14:creationId xmlns:p14="http://schemas.microsoft.com/office/powerpoint/2010/main" val="3294974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28</a:t>
            </a:fld>
            <a:endParaRPr lang="en-US"/>
          </a:p>
        </p:txBody>
      </p:sp>
    </p:spTree>
    <p:extLst>
      <p:ext uri="{BB962C8B-B14F-4D97-AF65-F5344CB8AC3E}">
        <p14:creationId xmlns:p14="http://schemas.microsoft.com/office/powerpoint/2010/main" val="3519691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29</a:t>
            </a:fld>
            <a:endParaRPr lang="en-US"/>
          </a:p>
        </p:txBody>
      </p:sp>
    </p:spTree>
    <p:extLst>
      <p:ext uri="{BB962C8B-B14F-4D97-AF65-F5344CB8AC3E}">
        <p14:creationId xmlns:p14="http://schemas.microsoft.com/office/powerpoint/2010/main" val="635800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30</a:t>
            </a:fld>
            <a:endParaRPr lang="en-US"/>
          </a:p>
        </p:txBody>
      </p:sp>
    </p:spTree>
    <p:extLst>
      <p:ext uri="{BB962C8B-B14F-4D97-AF65-F5344CB8AC3E}">
        <p14:creationId xmlns:p14="http://schemas.microsoft.com/office/powerpoint/2010/main" val="32174611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31</a:t>
            </a:fld>
            <a:endParaRPr lang="en-US"/>
          </a:p>
        </p:txBody>
      </p:sp>
    </p:spTree>
    <p:extLst>
      <p:ext uri="{BB962C8B-B14F-4D97-AF65-F5344CB8AC3E}">
        <p14:creationId xmlns:p14="http://schemas.microsoft.com/office/powerpoint/2010/main" val="1293146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0C853-3022-FAEF-156A-8644D2F5C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8565F-26E6-539E-13C6-FE68FAC8B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2604B-F2BD-25B5-A605-83EA7AA2B503}"/>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3DC95D6-7B33-3F84-1812-F8F9FF2A243A}"/>
              </a:ext>
            </a:extLst>
          </p:cNvPr>
          <p:cNvSpPr>
            <a:spLocks noGrp="1"/>
          </p:cNvSpPr>
          <p:nvPr>
            <p:ph type="sldNum" sz="quarter" idx="5"/>
          </p:nvPr>
        </p:nvSpPr>
        <p:spPr/>
        <p:txBody>
          <a:bodyPr/>
          <a:lstStyle/>
          <a:p>
            <a:fld id="{32AE50F1-9005-B945-8FB4-7E6F83638BE6}" type="slidenum">
              <a:rPr lang="en-US" smtClean="0"/>
              <a:t>32</a:t>
            </a:fld>
            <a:endParaRPr lang="en-US"/>
          </a:p>
        </p:txBody>
      </p:sp>
    </p:spTree>
    <p:extLst>
      <p:ext uri="{BB962C8B-B14F-4D97-AF65-F5344CB8AC3E}">
        <p14:creationId xmlns:p14="http://schemas.microsoft.com/office/powerpoint/2010/main" val="2251535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0A848-4973-71DA-BDAE-0981D40A8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66387-0D42-8309-9527-E948FEF16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59D7F1-2550-05C6-23E3-2C0A29AA518C}"/>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A453AA8-20E9-F1B8-A3DD-49E81BE93946}"/>
              </a:ext>
            </a:extLst>
          </p:cNvPr>
          <p:cNvSpPr>
            <a:spLocks noGrp="1"/>
          </p:cNvSpPr>
          <p:nvPr>
            <p:ph type="sldNum" sz="quarter" idx="5"/>
          </p:nvPr>
        </p:nvSpPr>
        <p:spPr/>
        <p:txBody>
          <a:bodyPr/>
          <a:lstStyle/>
          <a:p>
            <a:fld id="{32AE50F1-9005-B945-8FB4-7E6F83638BE6}" type="slidenum">
              <a:rPr lang="en-US" smtClean="0"/>
              <a:t>33</a:t>
            </a:fld>
            <a:endParaRPr lang="en-US"/>
          </a:p>
        </p:txBody>
      </p:sp>
    </p:spTree>
    <p:extLst>
      <p:ext uri="{BB962C8B-B14F-4D97-AF65-F5344CB8AC3E}">
        <p14:creationId xmlns:p14="http://schemas.microsoft.com/office/powerpoint/2010/main" val="514833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34</a:t>
            </a:fld>
            <a:endParaRPr lang="en-US"/>
          </a:p>
        </p:txBody>
      </p:sp>
    </p:spTree>
    <p:extLst>
      <p:ext uri="{BB962C8B-B14F-4D97-AF65-F5344CB8AC3E}">
        <p14:creationId xmlns:p14="http://schemas.microsoft.com/office/powerpoint/2010/main" val="4398349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E1633-2808-1261-A442-9975AEDA4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B2146-93E7-0817-4867-272C55626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581DFE-AD9F-ED4F-E687-ECEC010D6D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FE3231-93D0-34BB-F7D7-F512789988D6}"/>
              </a:ext>
            </a:extLst>
          </p:cNvPr>
          <p:cNvSpPr>
            <a:spLocks noGrp="1"/>
          </p:cNvSpPr>
          <p:nvPr>
            <p:ph type="sldNum" sz="quarter" idx="5"/>
          </p:nvPr>
        </p:nvSpPr>
        <p:spPr/>
        <p:txBody>
          <a:bodyPr/>
          <a:lstStyle/>
          <a:p>
            <a:fld id="{32AE50F1-9005-B945-8FB4-7E6F83638BE6}" type="slidenum">
              <a:rPr lang="en-US" smtClean="0"/>
              <a:t>35</a:t>
            </a:fld>
            <a:endParaRPr lang="en-US"/>
          </a:p>
        </p:txBody>
      </p:sp>
    </p:spTree>
    <p:extLst>
      <p:ext uri="{BB962C8B-B14F-4D97-AF65-F5344CB8AC3E}">
        <p14:creationId xmlns:p14="http://schemas.microsoft.com/office/powerpoint/2010/main" val="2797802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36</a:t>
            </a:fld>
            <a:endParaRPr lang="en-US"/>
          </a:p>
        </p:txBody>
      </p:sp>
    </p:spTree>
    <p:extLst>
      <p:ext uri="{BB962C8B-B14F-4D97-AF65-F5344CB8AC3E}">
        <p14:creationId xmlns:p14="http://schemas.microsoft.com/office/powerpoint/2010/main" val="975648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A6325-CB39-2E6C-C7AF-779C6D6108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CE37C-8945-534F-68B2-6C0CA44A4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BBE0B-CA98-AD85-E6CE-C74720A61B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0B2DFD-2D80-20F9-ED1C-0DB3629B9C31}"/>
              </a:ext>
            </a:extLst>
          </p:cNvPr>
          <p:cNvSpPr>
            <a:spLocks noGrp="1"/>
          </p:cNvSpPr>
          <p:nvPr>
            <p:ph type="sldNum" sz="quarter" idx="5"/>
          </p:nvPr>
        </p:nvSpPr>
        <p:spPr/>
        <p:txBody>
          <a:bodyPr/>
          <a:lstStyle/>
          <a:p>
            <a:fld id="{3C8C482C-8B76-AB44-9740-4E8505FD861A}" type="slidenum">
              <a:rPr lang="en-US" smtClean="0"/>
              <a:t>37</a:t>
            </a:fld>
            <a:endParaRPr lang="en-US"/>
          </a:p>
        </p:txBody>
      </p:sp>
    </p:spTree>
    <p:extLst>
      <p:ext uri="{BB962C8B-B14F-4D97-AF65-F5344CB8AC3E}">
        <p14:creationId xmlns:p14="http://schemas.microsoft.com/office/powerpoint/2010/main" val="3645413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38</a:t>
            </a:fld>
            <a:endParaRPr lang="en-US"/>
          </a:p>
        </p:txBody>
      </p:sp>
    </p:spTree>
    <p:extLst>
      <p:ext uri="{BB962C8B-B14F-4D97-AF65-F5344CB8AC3E}">
        <p14:creationId xmlns:p14="http://schemas.microsoft.com/office/powerpoint/2010/main" val="22943603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39</a:t>
            </a:fld>
            <a:endParaRPr lang="en-US"/>
          </a:p>
        </p:txBody>
      </p:sp>
    </p:spTree>
    <p:extLst>
      <p:ext uri="{BB962C8B-B14F-4D97-AF65-F5344CB8AC3E}">
        <p14:creationId xmlns:p14="http://schemas.microsoft.com/office/powerpoint/2010/main" val="1577200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40</a:t>
            </a:fld>
            <a:endParaRPr lang="en-US"/>
          </a:p>
        </p:txBody>
      </p:sp>
    </p:spTree>
    <p:extLst>
      <p:ext uri="{BB962C8B-B14F-4D97-AF65-F5344CB8AC3E}">
        <p14:creationId xmlns:p14="http://schemas.microsoft.com/office/powerpoint/2010/main" val="4040102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7F6BF-3D14-8DE4-B469-2743A74B6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AC5C8-2922-45D8-AE9A-E9F71C7D4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0EEBC9-19BC-0DB8-C687-F55BAF827751}"/>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7B60B65-9948-A93E-3341-3CF4720F295F}"/>
              </a:ext>
            </a:extLst>
          </p:cNvPr>
          <p:cNvSpPr>
            <a:spLocks noGrp="1"/>
          </p:cNvSpPr>
          <p:nvPr>
            <p:ph type="sldNum" sz="quarter" idx="5"/>
          </p:nvPr>
        </p:nvSpPr>
        <p:spPr/>
        <p:txBody>
          <a:bodyPr/>
          <a:lstStyle/>
          <a:p>
            <a:fld id="{32AE50F1-9005-B945-8FB4-7E6F83638BE6}" type="slidenum">
              <a:rPr lang="en-US" smtClean="0"/>
              <a:t>41</a:t>
            </a:fld>
            <a:endParaRPr lang="en-US"/>
          </a:p>
        </p:txBody>
      </p:sp>
    </p:spTree>
    <p:extLst>
      <p:ext uri="{BB962C8B-B14F-4D97-AF65-F5344CB8AC3E}">
        <p14:creationId xmlns:p14="http://schemas.microsoft.com/office/powerpoint/2010/main" val="1074102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42</a:t>
            </a:fld>
            <a:endParaRPr lang="en-US"/>
          </a:p>
        </p:txBody>
      </p:sp>
    </p:spTree>
    <p:extLst>
      <p:ext uri="{BB962C8B-B14F-4D97-AF65-F5344CB8AC3E}">
        <p14:creationId xmlns:p14="http://schemas.microsoft.com/office/powerpoint/2010/main" val="2565028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43</a:t>
            </a:fld>
            <a:endParaRPr lang="en-US"/>
          </a:p>
        </p:txBody>
      </p:sp>
    </p:spTree>
    <p:extLst>
      <p:ext uri="{BB962C8B-B14F-4D97-AF65-F5344CB8AC3E}">
        <p14:creationId xmlns:p14="http://schemas.microsoft.com/office/powerpoint/2010/main" val="42485269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44</a:t>
            </a:fld>
            <a:endParaRPr lang="en-US"/>
          </a:p>
        </p:txBody>
      </p:sp>
    </p:spTree>
    <p:extLst>
      <p:ext uri="{BB962C8B-B14F-4D97-AF65-F5344CB8AC3E}">
        <p14:creationId xmlns:p14="http://schemas.microsoft.com/office/powerpoint/2010/main" val="145075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45</a:t>
            </a:fld>
            <a:endParaRPr lang="en-US"/>
          </a:p>
        </p:txBody>
      </p:sp>
    </p:spTree>
    <p:extLst>
      <p:ext uri="{BB962C8B-B14F-4D97-AF65-F5344CB8AC3E}">
        <p14:creationId xmlns:p14="http://schemas.microsoft.com/office/powerpoint/2010/main" val="2353347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10F29-F750-9C48-4383-D05157E5F0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AB1F9-8A2A-BDC1-F77F-267D3C09E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11052-DC1C-AAAF-323E-8353533ED1C1}"/>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3803DA3-DC37-C8E7-D355-D634942A89D3}"/>
              </a:ext>
            </a:extLst>
          </p:cNvPr>
          <p:cNvSpPr>
            <a:spLocks noGrp="1"/>
          </p:cNvSpPr>
          <p:nvPr>
            <p:ph type="sldNum" sz="quarter" idx="5"/>
          </p:nvPr>
        </p:nvSpPr>
        <p:spPr/>
        <p:txBody>
          <a:bodyPr/>
          <a:lstStyle/>
          <a:p>
            <a:fld id="{32AE50F1-9005-B945-8FB4-7E6F83638BE6}" type="slidenum">
              <a:rPr lang="en-US" smtClean="0"/>
              <a:t>46</a:t>
            </a:fld>
            <a:endParaRPr lang="en-US"/>
          </a:p>
        </p:txBody>
      </p:sp>
    </p:spTree>
    <p:extLst>
      <p:ext uri="{BB962C8B-B14F-4D97-AF65-F5344CB8AC3E}">
        <p14:creationId xmlns:p14="http://schemas.microsoft.com/office/powerpoint/2010/main" val="6518583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47</a:t>
            </a:fld>
            <a:endParaRPr lang="en-US"/>
          </a:p>
        </p:txBody>
      </p:sp>
    </p:spTree>
    <p:extLst>
      <p:ext uri="{BB962C8B-B14F-4D97-AF65-F5344CB8AC3E}">
        <p14:creationId xmlns:p14="http://schemas.microsoft.com/office/powerpoint/2010/main" val="18233704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88BE0-41DC-B5BE-99E6-3555B6C95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F4951-CEAD-7775-B49A-0EC81B7CDA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88331-8855-A24B-6D56-454220BC7700}"/>
              </a:ext>
            </a:extLst>
          </p:cNvPr>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4FBF2C1-8ED4-5489-F9ED-408BC7233922}"/>
              </a:ext>
            </a:extLst>
          </p:cNvPr>
          <p:cNvSpPr>
            <a:spLocks noGrp="1"/>
          </p:cNvSpPr>
          <p:nvPr>
            <p:ph type="sldNum" sz="quarter" idx="5"/>
          </p:nvPr>
        </p:nvSpPr>
        <p:spPr/>
        <p:txBody>
          <a:bodyPr/>
          <a:lstStyle/>
          <a:p>
            <a:fld id="{B40F4E89-22C7-C84D-B45C-99AA9E07C0BC}" type="slidenum">
              <a:rPr lang="en-US" smtClean="0"/>
              <a:t>48</a:t>
            </a:fld>
            <a:endParaRPr lang="en-US"/>
          </a:p>
        </p:txBody>
      </p:sp>
    </p:spTree>
    <p:extLst>
      <p:ext uri="{BB962C8B-B14F-4D97-AF65-F5344CB8AC3E}">
        <p14:creationId xmlns:p14="http://schemas.microsoft.com/office/powerpoint/2010/main" val="29102467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41DC-7A5B-3DD0-E0E1-FC80D9A9D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022B3-C166-B2EA-18DB-E89F656B6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7B2CA-EEBE-0A94-3EA9-EAD4116BB2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B0B75F-3F65-63B3-1973-3B072CD18980}"/>
              </a:ext>
            </a:extLst>
          </p:cNvPr>
          <p:cNvSpPr>
            <a:spLocks noGrp="1"/>
          </p:cNvSpPr>
          <p:nvPr>
            <p:ph type="sldNum" sz="quarter" idx="5"/>
          </p:nvPr>
        </p:nvSpPr>
        <p:spPr/>
        <p:txBody>
          <a:bodyPr/>
          <a:lstStyle/>
          <a:p>
            <a:fld id="{32AE50F1-9005-B945-8FB4-7E6F83638BE6}" type="slidenum">
              <a:rPr lang="en-US" smtClean="0"/>
              <a:t>49</a:t>
            </a:fld>
            <a:endParaRPr lang="en-US"/>
          </a:p>
        </p:txBody>
      </p:sp>
    </p:spTree>
    <p:extLst>
      <p:ext uri="{BB962C8B-B14F-4D97-AF65-F5344CB8AC3E}">
        <p14:creationId xmlns:p14="http://schemas.microsoft.com/office/powerpoint/2010/main" val="24878934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C3CA2-6696-0FDF-EF4F-69CF0191C5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1EEB8-3EE3-EB6C-0CC8-49D5E19B86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9C8F9-A9BE-1587-15BD-6B00D400E0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4D68D8-860F-96E5-CCB8-3D8EAA596F51}"/>
              </a:ext>
            </a:extLst>
          </p:cNvPr>
          <p:cNvSpPr>
            <a:spLocks noGrp="1"/>
          </p:cNvSpPr>
          <p:nvPr>
            <p:ph type="sldNum" sz="quarter" idx="5"/>
          </p:nvPr>
        </p:nvSpPr>
        <p:spPr/>
        <p:txBody>
          <a:bodyPr/>
          <a:lstStyle/>
          <a:p>
            <a:fld id="{32AE50F1-9005-B945-8FB4-7E6F83638BE6}" type="slidenum">
              <a:rPr lang="en-US" smtClean="0"/>
              <a:t>50</a:t>
            </a:fld>
            <a:endParaRPr lang="en-US"/>
          </a:p>
        </p:txBody>
      </p:sp>
    </p:spTree>
    <p:extLst>
      <p:ext uri="{BB962C8B-B14F-4D97-AF65-F5344CB8AC3E}">
        <p14:creationId xmlns:p14="http://schemas.microsoft.com/office/powerpoint/2010/main" val="1789721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51</a:t>
            </a:fld>
            <a:endParaRPr lang="en-US"/>
          </a:p>
        </p:txBody>
      </p:sp>
    </p:spTree>
    <p:extLst>
      <p:ext uri="{BB962C8B-B14F-4D97-AF65-F5344CB8AC3E}">
        <p14:creationId xmlns:p14="http://schemas.microsoft.com/office/powerpoint/2010/main" val="7183400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52</a:t>
            </a:fld>
            <a:endParaRPr lang="en-US"/>
          </a:p>
        </p:txBody>
      </p:sp>
    </p:spTree>
    <p:extLst>
      <p:ext uri="{BB962C8B-B14F-4D97-AF65-F5344CB8AC3E}">
        <p14:creationId xmlns:p14="http://schemas.microsoft.com/office/powerpoint/2010/main" val="1341851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53</a:t>
            </a:fld>
            <a:endParaRPr lang="en-US"/>
          </a:p>
        </p:txBody>
      </p:sp>
    </p:spTree>
    <p:extLst>
      <p:ext uri="{BB962C8B-B14F-4D97-AF65-F5344CB8AC3E}">
        <p14:creationId xmlns:p14="http://schemas.microsoft.com/office/powerpoint/2010/main" val="32216448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54</a:t>
            </a:fld>
            <a:endParaRPr lang="en-US"/>
          </a:p>
        </p:txBody>
      </p:sp>
    </p:spTree>
    <p:extLst>
      <p:ext uri="{BB962C8B-B14F-4D97-AF65-F5344CB8AC3E}">
        <p14:creationId xmlns:p14="http://schemas.microsoft.com/office/powerpoint/2010/main" val="29386339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AAAF-06AC-0792-1E80-DBE150F3C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571E5C-DD3B-FC6B-37FA-750493323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1C042-CE5B-7020-C4CD-F56F6F461205}"/>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3743AD6-BC57-7672-D5D8-336986AA5C5D}"/>
              </a:ext>
            </a:extLst>
          </p:cNvPr>
          <p:cNvSpPr>
            <a:spLocks noGrp="1"/>
          </p:cNvSpPr>
          <p:nvPr>
            <p:ph type="sldNum" sz="quarter" idx="5"/>
          </p:nvPr>
        </p:nvSpPr>
        <p:spPr/>
        <p:txBody>
          <a:bodyPr/>
          <a:lstStyle/>
          <a:p>
            <a:fld id="{32AE50F1-9005-B945-8FB4-7E6F83638BE6}" type="slidenum">
              <a:rPr lang="en-US" smtClean="0"/>
              <a:t>55</a:t>
            </a:fld>
            <a:endParaRPr lang="en-US"/>
          </a:p>
        </p:txBody>
      </p:sp>
    </p:spTree>
    <p:extLst>
      <p:ext uri="{BB962C8B-B14F-4D97-AF65-F5344CB8AC3E}">
        <p14:creationId xmlns:p14="http://schemas.microsoft.com/office/powerpoint/2010/main" val="27356720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3C8C482C-8B76-AB44-9740-4E8505FD861A}" type="slidenum">
              <a:rPr lang="en-US" smtClean="0"/>
              <a:t>56</a:t>
            </a:fld>
            <a:endParaRPr lang="en-US"/>
          </a:p>
        </p:txBody>
      </p:sp>
    </p:spTree>
    <p:extLst>
      <p:ext uri="{BB962C8B-B14F-4D97-AF65-F5344CB8AC3E}">
        <p14:creationId xmlns:p14="http://schemas.microsoft.com/office/powerpoint/2010/main" val="31468235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57</a:t>
            </a:fld>
            <a:endParaRPr lang="en-US"/>
          </a:p>
        </p:txBody>
      </p:sp>
    </p:spTree>
    <p:extLst>
      <p:ext uri="{BB962C8B-B14F-4D97-AF65-F5344CB8AC3E}">
        <p14:creationId xmlns:p14="http://schemas.microsoft.com/office/powerpoint/2010/main" val="20644859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58</a:t>
            </a:fld>
            <a:endParaRPr lang="en-US"/>
          </a:p>
        </p:txBody>
      </p:sp>
    </p:spTree>
    <p:extLst>
      <p:ext uri="{BB962C8B-B14F-4D97-AF65-F5344CB8AC3E}">
        <p14:creationId xmlns:p14="http://schemas.microsoft.com/office/powerpoint/2010/main" val="5040047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59</a:t>
            </a:fld>
            <a:endParaRPr lang="en-US"/>
          </a:p>
        </p:txBody>
      </p:sp>
    </p:spTree>
    <p:extLst>
      <p:ext uri="{BB962C8B-B14F-4D97-AF65-F5344CB8AC3E}">
        <p14:creationId xmlns:p14="http://schemas.microsoft.com/office/powerpoint/2010/main" val="42313942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17B5F-5916-3077-8F81-D94F87F1D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60689-24F8-DEE8-2532-52F62BF64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DABF9-6374-C244-A62E-70AFC0015C24}"/>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BEF0039-B3DF-C65B-A5B1-6BA90310D4DF}"/>
              </a:ext>
            </a:extLst>
          </p:cNvPr>
          <p:cNvSpPr>
            <a:spLocks noGrp="1"/>
          </p:cNvSpPr>
          <p:nvPr>
            <p:ph type="sldNum" sz="quarter" idx="5"/>
          </p:nvPr>
        </p:nvSpPr>
        <p:spPr/>
        <p:txBody>
          <a:bodyPr/>
          <a:lstStyle/>
          <a:p>
            <a:fld id="{32AE50F1-9005-B945-8FB4-7E6F83638BE6}" type="slidenum">
              <a:rPr lang="en-US" smtClean="0"/>
              <a:t>60</a:t>
            </a:fld>
            <a:endParaRPr lang="en-US"/>
          </a:p>
        </p:txBody>
      </p:sp>
    </p:spTree>
    <p:extLst>
      <p:ext uri="{BB962C8B-B14F-4D97-AF65-F5344CB8AC3E}">
        <p14:creationId xmlns:p14="http://schemas.microsoft.com/office/powerpoint/2010/main" val="3453188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61</a:t>
            </a:fld>
            <a:endParaRPr lang="en-US"/>
          </a:p>
        </p:txBody>
      </p:sp>
    </p:spTree>
    <p:extLst>
      <p:ext uri="{BB962C8B-B14F-4D97-AF65-F5344CB8AC3E}">
        <p14:creationId xmlns:p14="http://schemas.microsoft.com/office/powerpoint/2010/main" val="31823414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62</a:t>
            </a:fld>
            <a:endParaRPr lang="en-US"/>
          </a:p>
        </p:txBody>
      </p:sp>
    </p:spTree>
    <p:extLst>
      <p:ext uri="{BB962C8B-B14F-4D97-AF65-F5344CB8AC3E}">
        <p14:creationId xmlns:p14="http://schemas.microsoft.com/office/powerpoint/2010/main" val="36819313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63</a:t>
            </a:fld>
            <a:endParaRPr lang="en-US"/>
          </a:p>
        </p:txBody>
      </p:sp>
    </p:spTree>
    <p:extLst>
      <p:ext uri="{BB962C8B-B14F-4D97-AF65-F5344CB8AC3E}">
        <p14:creationId xmlns:p14="http://schemas.microsoft.com/office/powerpoint/2010/main" val="28310914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64</a:t>
            </a:fld>
            <a:endParaRPr lang="en-US"/>
          </a:p>
        </p:txBody>
      </p:sp>
    </p:spTree>
    <p:extLst>
      <p:ext uri="{BB962C8B-B14F-4D97-AF65-F5344CB8AC3E}">
        <p14:creationId xmlns:p14="http://schemas.microsoft.com/office/powerpoint/2010/main" val="1997402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65</a:t>
            </a:fld>
            <a:endParaRPr lang="en-US"/>
          </a:p>
        </p:txBody>
      </p:sp>
    </p:spTree>
    <p:extLst>
      <p:ext uri="{BB962C8B-B14F-4D97-AF65-F5344CB8AC3E}">
        <p14:creationId xmlns:p14="http://schemas.microsoft.com/office/powerpoint/2010/main" val="8862735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1A45-D4E6-4BE5-8ACA-3CB842AB2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B7100-7F52-BC2E-EBE3-AF276BE77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43A07-0746-0B17-FE5E-B03248E22A04}"/>
              </a:ext>
            </a:extLst>
          </p:cNvPr>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3AA8FCE-329B-7A8D-0BB3-C3F67757C5DD}"/>
              </a:ext>
            </a:extLst>
          </p:cNvPr>
          <p:cNvSpPr>
            <a:spLocks noGrp="1"/>
          </p:cNvSpPr>
          <p:nvPr>
            <p:ph type="sldNum" sz="quarter" idx="5"/>
          </p:nvPr>
        </p:nvSpPr>
        <p:spPr/>
        <p:txBody>
          <a:bodyPr/>
          <a:lstStyle/>
          <a:p>
            <a:fld id="{32AE50F1-9005-B945-8FB4-7E6F83638BE6}" type="slidenum">
              <a:rPr lang="en-US" smtClean="0"/>
              <a:t>66</a:t>
            </a:fld>
            <a:endParaRPr lang="en-US"/>
          </a:p>
        </p:txBody>
      </p:sp>
    </p:spTree>
    <p:extLst>
      <p:ext uri="{BB962C8B-B14F-4D97-AF65-F5344CB8AC3E}">
        <p14:creationId xmlns:p14="http://schemas.microsoft.com/office/powerpoint/2010/main" val="792726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40F4E89-22C7-C84D-B45C-99AA9E07C0BC}" type="slidenum">
              <a:rPr lang="en-US" smtClean="0"/>
              <a:t>67</a:t>
            </a:fld>
            <a:endParaRPr lang="en-US"/>
          </a:p>
        </p:txBody>
      </p:sp>
    </p:spTree>
    <p:extLst>
      <p:ext uri="{BB962C8B-B14F-4D97-AF65-F5344CB8AC3E}">
        <p14:creationId xmlns:p14="http://schemas.microsoft.com/office/powerpoint/2010/main" val="41258003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2AE50F1-9005-B945-8FB4-7E6F83638BE6}" type="slidenum">
              <a:rPr lang="en-US" smtClean="0"/>
              <a:t>68</a:t>
            </a:fld>
            <a:endParaRPr lang="en-US"/>
          </a:p>
        </p:txBody>
      </p:sp>
    </p:spTree>
    <p:extLst>
      <p:ext uri="{BB962C8B-B14F-4D97-AF65-F5344CB8AC3E}">
        <p14:creationId xmlns:p14="http://schemas.microsoft.com/office/powerpoint/2010/main" val="21952863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2AE50F1-9005-B945-8FB4-7E6F83638BE6}" type="slidenum">
              <a:rPr lang="en-US" smtClean="0"/>
              <a:t>69</a:t>
            </a:fld>
            <a:endParaRPr lang="en-US"/>
          </a:p>
        </p:txBody>
      </p:sp>
    </p:spTree>
    <p:extLst>
      <p:ext uri="{BB962C8B-B14F-4D97-AF65-F5344CB8AC3E}">
        <p14:creationId xmlns:p14="http://schemas.microsoft.com/office/powerpoint/2010/main" val="27774902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09448-DF3F-5510-ABEE-20861B684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81A92-8DA2-3895-35BC-FF25E2CE5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30F5F-F596-AC60-1543-C026A881F5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7EB7A882-8BAD-04F4-8B23-D595DDCFF48C}"/>
              </a:ext>
            </a:extLst>
          </p:cNvPr>
          <p:cNvSpPr>
            <a:spLocks noGrp="1"/>
          </p:cNvSpPr>
          <p:nvPr>
            <p:ph type="sldNum" sz="quarter" idx="5"/>
          </p:nvPr>
        </p:nvSpPr>
        <p:spPr/>
        <p:txBody>
          <a:bodyPr/>
          <a:lstStyle/>
          <a:p>
            <a:fld id="{32AE50F1-9005-B945-8FB4-7E6F83638BE6}" type="slidenum">
              <a:rPr lang="en-US" smtClean="0"/>
              <a:t>70</a:t>
            </a:fld>
            <a:endParaRPr lang="en-US"/>
          </a:p>
        </p:txBody>
      </p:sp>
    </p:spTree>
    <p:extLst>
      <p:ext uri="{BB962C8B-B14F-4D97-AF65-F5344CB8AC3E}">
        <p14:creationId xmlns:p14="http://schemas.microsoft.com/office/powerpoint/2010/main" val="19037323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8C482C-8B76-AB44-9740-4E8505FD861A}" type="slidenum">
              <a:rPr lang="en-US" smtClean="0"/>
              <a:t>71</a:t>
            </a:fld>
            <a:endParaRPr lang="en-US"/>
          </a:p>
        </p:txBody>
      </p:sp>
    </p:spTree>
    <p:extLst>
      <p:ext uri="{BB962C8B-B14F-4D97-AF65-F5344CB8AC3E}">
        <p14:creationId xmlns:p14="http://schemas.microsoft.com/office/powerpoint/2010/main" val="40405965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4B2E83"/>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71757" y="1179824"/>
            <a:ext cx="6972300" cy="2641756"/>
          </a:xfrm>
          <a:prstGeom prst="rect">
            <a:avLst/>
          </a:prstGeom>
        </p:spPr>
        <p:txBody>
          <a:bodyPr anchor="b"/>
          <a:lstStyle>
            <a:lvl1pPr algn="l">
              <a:defRPr sz="5000" b="1" i="0">
                <a:solidFill>
                  <a:schemeClr val="tx2"/>
                </a:solidFill>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2" name="Picture 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587" y="4006085"/>
            <a:ext cx="2284303" cy="112770"/>
          </a:xfrm>
          <a:prstGeom prst="rect">
            <a:avLst/>
          </a:prstGeom>
        </p:spPr>
      </p:pic>
      <p:pic>
        <p:nvPicPr>
          <p:cNvPr id="4" name="Picture 3">
            <a:extLst>
              <a:ext uri="{FF2B5EF4-FFF2-40B4-BE49-F238E27FC236}">
                <a16:creationId xmlns:a16="http://schemas.microsoft.com/office/drawing/2014/main" id="{A42150D2-9510-5DC6-C7C8-6C494A65BFD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62471" y="6246182"/>
            <a:ext cx="2743200" cy="349646"/>
          </a:xfrm>
          <a:prstGeom prst="rect">
            <a:avLst/>
          </a:prstGeom>
        </p:spPr>
      </p:pic>
    </p:spTree>
    <p:extLst>
      <p:ext uri="{BB962C8B-B14F-4D97-AF65-F5344CB8AC3E}">
        <p14:creationId xmlns:p14="http://schemas.microsoft.com/office/powerpoint/2010/main" val="237349125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7" y="365069"/>
            <a:ext cx="8184662" cy="998440"/>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5"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FFFFF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 24 PT.)</a:t>
            </a:r>
          </a:p>
        </p:txBody>
      </p:sp>
      <p:sp>
        <p:nvSpPr>
          <p:cNvPr id="4" name="Text Placeholder 9"/>
          <p:cNvSpPr>
            <a:spLocks noGrp="1"/>
          </p:cNvSpPr>
          <p:nvPr>
            <p:ph type="body" sz="quarter" idx="11" hasCustomPrompt="1"/>
          </p:nvPr>
        </p:nvSpPr>
        <p:spPr>
          <a:xfrm>
            <a:off x="659305" y="2320239"/>
            <a:ext cx="8197114" cy="3810086"/>
          </a:xfrm>
          <a:prstGeom prst="rect">
            <a:avLst/>
          </a:prstGeom>
        </p:spPr>
        <p:txBody>
          <a:bodyPr/>
          <a:lstStyle>
            <a:lvl1pPr marL="342900" indent="-342900">
              <a:buFont typeface="Lucida Grande"/>
              <a:buChar char="&gt;"/>
              <a:defRPr sz="2400" b="1" i="0" baseline="0">
                <a:solidFill>
                  <a:srgbClr val="FFFFFF"/>
                </a:solidFill>
                <a:latin typeface="Open Sans"/>
                <a:cs typeface="Open Sans"/>
              </a:defRPr>
            </a:lvl1pPr>
            <a:lvl2pPr>
              <a:defRPr sz="2000" b="1" i="0" baseline="0">
                <a:solidFill>
                  <a:srgbClr val="FFFFFF"/>
                </a:solidFill>
                <a:latin typeface="Open Sans"/>
                <a:cs typeface="Open Sans"/>
              </a:defRPr>
            </a:lvl2pPr>
            <a:lvl3pPr marL="1143000" indent="-228600">
              <a:buSzPct val="100000"/>
              <a:buFont typeface="Lucida Grande"/>
              <a:buChar char="&gt;"/>
              <a:defRPr sz="1800" b="1" i="0" baseline="0">
                <a:solidFill>
                  <a:srgbClr val="FFFFFF"/>
                </a:solidFill>
                <a:latin typeface="Open Sans"/>
                <a:cs typeface="Open Sans"/>
              </a:defRPr>
            </a:lvl3pPr>
            <a:lvl4pPr>
              <a:defRPr sz="1600" b="1" i="0" baseline="0">
                <a:solidFill>
                  <a:srgbClr val="FFFFFF"/>
                </a:solidFill>
                <a:latin typeface="Open Sans"/>
                <a:cs typeface="Open Sans"/>
              </a:defRPr>
            </a:lvl4pPr>
            <a:lvl5pPr marL="2057400" indent="-228600">
              <a:buFont typeface="Lucida Grande"/>
              <a:buChar char="&gt;"/>
              <a:defRPr sz="1400" b="1" i="0" baseline="0">
                <a:solidFill>
                  <a:srgbClr val="FFFFFF"/>
                </a:solidFill>
                <a:latin typeface="Open Sans"/>
                <a:cs typeface="Open Sans"/>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EDC48029-8220-70BD-3D51-24097F2C932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62471" y="6246182"/>
            <a:ext cx="2743200" cy="349646"/>
          </a:xfrm>
          <a:prstGeom prst="rect">
            <a:avLst/>
          </a:prstGeom>
        </p:spPr>
      </p:pic>
    </p:spTree>
    <p:extLst>
      <p:ext uri="{BB962C8B-B14F-4D97-AF65-F5344CB8AC3E}">
        <p14:creationId xmlns:p14="http://schemas.microsoft.com/office/powerpoint/2010/main" val="2769240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Content">
    <p:bg>
      <p:bgPr>
        <a:solidFill>
          <a:srgbClr val="4B2E8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6" y="371511"/>
            <a:ext cx="8064505" cy="991998"/>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6" name="Text Placeholder 9"/>
          <p:cNvSpPr>
            <a:spLocks noGrp="1"/>
          </p:cNvSpPr>
          <p:nvPr>
            <p:ph type="body" sz="quarter" idx="11" hasCustomPrompt="1"/>
          </p:nvPr>
        </p:nvSpPr>
        <p:spPr>
          <a:xfrm>
            <a:off x="659305" y="1736725"/>
            <a:ext cx="8076956" cy="4015497"/>
          </a:xfrm>
          <a:prstGeom prst="rect">
            <a:avLst/>
          </a:prstGeom>
        </p:spPr>
        <p:txBody>
          <a:bodyPr/>
          <a:lstStyle>
            <a:lvl1pPr marL="342900" indent="-342900">
              <a:buFont typeface="Lucida Grande"/>
              <a:buChar char="&gt;"/>
              <a:defRPr sz="2400" b="1" i="0" baseline="0">
                <a:solidFill>
                  <a:srgbClr val="FFFFFF"/>
                </a:solidFill>
                <a:latin typeface="Open Sans"/>
                <a:cs typeface="Open Sans"/>
              </a:defRPr>
            </a:lvl1pPr>
            <a:lvl2pPr>
              <a:defRPr sz="2000" b="1" i="0" baseline="0">
                <a:solidFill>
                  <a:srgbClr val="FFFFFF"/>
                </a:solidFill>
                <a:latin typeface="Open Sans"/>
                <a:cs typeface="Open Sans"/>
              </a:defRPr>
            </a:lvl2pPr>
            <a:lvl3pPr marL="1143000" indent="-228600">
              <a:buSzPct val="100000"/>
              <a:buFont typeface="Lucida Grande"/>
              <a:buChar char="&gt;"/>
              <a:defRPr sz="1800" b="1" i="0" baseline="0">
                <a:solidFill>
                  <a:srgbClr val="FFFFFF"/>
                </a:solidFill>
                <a:latin typeface="Open Sans"/>
                <a:cs typeface="Open Sans"/>
              </a:defRPr>
            </a:lvl3pPr>
            <a:lvl4pPr>
              <a:defRPr sz="1600" b="1" i="0" baseline="0">
                <a:solidFill>
                  <a:srgbClr val="FFFFFF"/>
                </a:solidFill>
                <a:latin typeface="Open Sans"/>
                <a:cs typeface="Open Sans"/>
              </a:defRPr>
            </a:lvl4pPr>
            <a:lvl5pPr marL="2057400" indent="-228600">
              <a:buFont typeface="Lucida Grande"/>
              <a:buChar char="&gt;"/>
              <a:defRPr sz="1400" b="1" i="0" baseline="0">
                <a:solidFill>
                  <a:srgbClr val="FFFFFF"/>
                </a:solidFill>
                <a:latin typeface="Open Sans"/>
                <a:cs typeface="Open Sans"/>
              </a:defRPr>
            </a:lvl5pPr>
          </a:lstStyle>
          <a:p>
            <a:pPr lvl="0"/>
            <a:r>
              <a:rPr lang="en-US"/>
              <a:t>Bulleted content here (Open Sans Light, 24 pt.)</a:t>
            </a:r>
          </a:p>
          <a:p>
            <a:pPr lvl="1"/>
            <a:r>
              <a:rPr lang="en-US"/>
              <a:t>Second level (Open Sans Light, 20)</a:t>
            </a:r>
          </a:p>
          <a:p>
            <a:pPr lvl="2"/>
            <a:r>
              <a:rPr lang="en-US"/>
              <a:t>Third level (Open Sans Light, 18)</a:t>
            </a:r>
          </a:p>
          <a:p>
            <a:pPr lvl="3"/>
            <a:r>
              <a:rPr lang="en-US"/>
              <a:t>Fourth level (Open Sans Light, 16)</a:t>
            </a:r>
          </a:p>
          <a:p>
            <a:pPr lvl="4"/>
            <a:r>
              <a:rPr lang="en-US"/>
              <a:t>Fifth level (Open Sans Light, 14)</a:t>
            </a:r>
          </a:p>
        </p:txBody>
      </p:sp>
      <p:pic>
        <p:nvPicPr>
          <p:cNvPr id="3" name="Picture 2">
            <a:extLst>
              <a:ext uri="{FF2B5EF4-FFF2-40B4-BE49-F238E27FC236}">
                <a16:creationId xmlns:a16="http://schemas.microsoft.com/office/drawing/2014/main" id="{32A794F2-4B3C-7F9C-34BC-601A3D333F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62471" y="6246182"/>
            <a:ext cx="2743200" cy="349646"/>
          </a:xfrm>
          <a:prstGeom prst="rect">
            <a:avLst/>
          </a:prstGeom>
        </p:spPr>
      </p:pic>
    </p:spTree>
    <p:extLst>
      <p:ext uri="{BB962C8B-B14F-4D97-AF65-F5344CB8AC3E}">
        <p14:creationId xmlns:p14="http://schemas.microsoft.com/office/powerpoint/2010/main" val="323633797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rgbClr val="4B2E8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6" y="371511"/>
            <a:ext cx="8116644" cy="991998"/>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12" name="Chart Placeholder 11"/>
          <p:cNvSpPr>
            <a:spLocks noGrp="1"/>
          </p:cNvSpPr>
          <p:nvPr>
            <p:ph type="chart" sz="quarter" idx="12" hasCustomPrompt="1"/>
          </p:nvPr>
        </p:nvSpPr>
        <p:spPr>
          <a:xfrm>
            <a:off x="766763" y="1736725"/>
            <a:ext cx="8021637" cy="4432300"/>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a:t>Graphics can go here – </a:t>
            </a:r>
            <a:br>
              <a:rPr lang="en-US"/>
            </a:br>
            <a:r>
              <a:rPr lang="en-US"/>
              <a:t>replace this box with your image or chart</a:t>
            </a:r>
          </a:p>
        </p:txBody>
      </p:sp>
      <p:pic>
        <p:nvPicPr>
          <p:cNvPr id="3" name="Picture 2">
            <a:extLst>
              <a:ext uri="{FF2B5EF4-FFF2-40B4-BE49-F238E27FC236}">
                <a16:creationId xmlns:a16="http://schemas.microsoft.com/office/drawing/2014/main" id="{01B9FB6A-0CF5-0A54-4545-2E10A21140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62471" y="6246182"/>
            <a:ext cx="2743200" cy="349646"/>
          </a:xfrm>
          <a:prstGeom prst="rect">
            <a:avLst/>
          </a:prstGeom>
        </p:spPr>
      </p:pic>
    </p:spTree>
    <p:extLst>
      <p:ext uri="{BB962C8B-B14F-4D97-AF65-F5344CB8AC3E}">
        <p14:creationId xmlns:p14="http://schemas.microsoft.com/office/powerpoint/2010/main" val="382856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71757" y="1167124"/>
            <a:ext cx="6972300" cy="2641756"/>
          </a:xfrm>
          <a:prstGeom prst="rect">
            <a:avLst/>
          </a:prstGeom>
        </p:spPr>
        <p:txBody>
          <a:bodyPr anchor="b"/>
          <a:lstStyle>
            <a:lvl1pPr algn="l">
              <a:defRPr sz="5000" b="1" i="0">
                <a:solidFill>
                  <a:srgbClr val="4B2E83"/>
                </a:solidFill>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6" name="Picture 5">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587" y="4006085"/>
            <a:ext cx="2284303" cy="112770"/>
          </a:xfrm>
          <a:prstGeom prst="rect">
            <a:avLst/>
          </a:prstGeom>
        </p:spPr>
      </p:pic>
      <p:pic>
        <p:nvPicPr>
          <p:cNvPr id="9" name="Picture 8" descr="University of Washingt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39" y="6487457"/>
            <a:ext cx="2425295" cy="163374"/>
          </a:xfrm>
          <a:prstGeom prst="rect">
            <a:avLst/>
          </a:prstGeom>
        </p:spPr>
      </p:pic>
      <p:pic>
        <p:nvPicPr>
          <p:cNvPr id="5" name="Picture 4">
            <a:extLst>
              <a:ext uri="{FF2B5EF4-FFF2-40B4-BE49-F238E27FC236}">
                <a16:creationId xmlns:a16="http://schemas.microsoft.com/office/drawing/2014/main" id="{660E3055-22FD-80B0-13D1-241F25280FE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6062471" y="6246182"/>
            <a:ext cx="2743200" cy="349646"/>
          </a:xfrm>
          <a:prstGeom prst="rect">
            <a:avLst/>
          </a:prstGeom>
        </p:spPr>
      </p:pic>
      <p:pic>
        <p:nvPicPr>
          <p:cNvPr id="7" name="Picture 6">
            <a:extLst>
              <a:ext uri="{FF2B5EF4-FFF2-40B4-BE49-F238E27FC236}">
                <a16:creationId xmlns:a16="http://schemas.microsoft.com/office/drawing/2014/main" id="{CA723B90-CCA9-2F70-6AB8-08DE0E55332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6057156" y="6246182"/>
            <a:ext cx="2748516" cy="351234"/>
          </a:xfrm>
          <a:prstGeom prst="rect">
            <a:avLst/>
          </a:prstGeom>
        </p:spPr>
      </p:pic>
    </p:spTree>
    <p:extLst>
      <p:ext uri="{BB962C8B-B14F-4D97-AF65-F5344CB8AC3E}">
        <p14:creationId xmlns:p14="http://schemas.microsoft.com/office/powerpoint/2010/main" val="339719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6" y="371511"/>
            <a:ext cx="8184663" cy="991998"/>
          </a:xfrm>
          <a:prstGeom prst="rect">
            <a:avLst/>
          </a:prstGeom>
        </p:spPr>
        <p:txBody>
          <a:bodyPr anchor="b"/>
          <a:lstStyle>
            <a:lvl1pPr algn="l">
              <a:defRPr sz="3000" b="1" i="0">
                <a:solidFill>
                  <a:srgbClr val="4B2E83"/>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6"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4B2E83"/>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LIGHT, 24 PT.)</a:t>
            </a:r>
          </a:p>
        </p:txBody>
      </p:sp>
      <p:sp>
        <p:nvSpPr>
          <p:cNvPr id="4" name="Text Placeholder 9"/>
          <p:cNvSpPr>
            <a:spLocks noGrp="1"/>
          </p:cNvSpPr>
          <p:nvPr>
            <p:ph type="body" sz="quarter" idx="11" hasCustomPrompt="1"/>
          </p:nvPr>
        </p:nvSpPr>
        <p:spPr>
          <a:xfrm>
            <a:off x="659305" y="2320239"/>
            <a:ext cx="8197114" cy="3810086"/>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E123423D-579F-2927-D1BD-E992F110F1F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57156" y="6246182"/>
            <a:ext cx="2748516" cy="351234"/>
          </a:xfrm>
          <a:prstGeom prst="rect">
            <a:avLst/>
          </a:prstGeom>
        </p:spPr>
      </p:pic>
    </p:spTree>
    <p:extLst>
      <p:ext uri="{BB962C8B-B14F-4D97-AF65-F5344CB8AC3E}">
        <p14:creationId xmlns:p14="http://schemas.microsoft.com/office/powerpoint/2010/main" val="3072872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6" y="371511"/>
            <a:ext cx="8183759"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6" name="Text Placeholder 9"/>
          <p:cNvSpPr>
            <a:spLocks noGrp="1"/>
          </p:cNvSpPr>
          <p:nvPr>
            <p:ph type="body" sz="quarter" idx="11" hasCustomPrompt="1"/>
          </p:nvPr>
        </p:nvSpPr>
        <p:spPr>
          <a:xfrm>
            <a:off x="659305" y="1736725"/>
            <a:ext cx="8196210" cy="4015497"/>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7C751E42-2FF9-3078-93ED-0B8586C1740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57156" y="6246182"/>
            <a:ext cx="2748516" cy="351234"/>
          </a:xfrm>
          <a:prstGeom prst="rect">
            <a:avLst/>
          </a:prstGeom>
        </p:spPr>
      </p:pic>
    </p:spTree>
    <p:extLst>
      <p:ext uri="{BB962C8B-B14F-4D97-AF65-F5344CB8AC3E}">
        <p14:creationId xmlns:p14="http://schemas.microsoft.com/office/powerpoint/2010/main" val="145022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1756" y="371511"/>
            <a:ext cx="8116644"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6" name="Picture 5">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12" name="Chart Placeholder 11"/>
          <p:cNvSpPr>
            <a:spLocks noGrp="1"/>
          </p:cNvSpPr>
          <p:nvPr>
            <p:ph type="chart" sz="quarter" idx="12" hasCustomPrompt="1"/>
          </p:nvPr>
        </p:nvSpPr>
        <p:spPr>
          <a:xfrm>
            <a:off x="766763" y="1736725"/>
            <a:ext cx="8021637" cy="4432300"/>
          </a:xfrm>
          <a:prstGeom prst="rect">
            <a:avLst/>
          </a:prstGeom>
        </p:spPr>
        <p:txBody>
          <a:bodyPr>
            <a:normAutofit/>
          </a:bodyPr>
          <a:lstStyle>
            <a:lvl1pPr marL="0" indent="0">
              <a:buNone/>
              <a:defRPr sz="2400" b="0" i="1" baseline="0">
                <a:solidFill>
                  <a:srgbClr val="999999"/>
                </a:solidFill>
                <a:latin typeface="Open Sans Light"/>
                <a:cs typeface="Open Sans Light"/>
              </a:defRPr>
            </a:lvl1pPr>
          </a:lstStyle>
          <a:p>
            <a:r>
              <a:rPr lang="en-US"/>
              <a:t>Graphics can go here – </a:t>
            </a:r>
            <a:br>
              <a:rPr lang="en-US"/>
            </a:br>
            <a:r>
              <a:rPr lang="en-US"/>
              <a:t>replace this box with your image or chart</a:t>
            </a:r>
          </a:p>
        </p:txBody>
      </p:sp>
      <p:pic>
        <p:nvPicPr>
          <p:cNvPr id="3" name="Picture 2">
            <a:extLst>
              <a:ext uri="{FF2B5EF4-FFF2-40B4-BE49-F238E27FC236}">
                <a16:creationId xmlns:a16="http://schemas.microsoft.com/office/drawing/2014/main" id="{67C9337B-A8C5-97BD-AA50-8DD63597BB3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57156" y="6246182"/>
            <a:ext cx="2748516" cy="351234"/>
          </a:xfrm>
          <a:prstGeom prst="rect">
            <a:avLst/>
          </a:prstGeom>
        </p:spPr>
      </p:pic>
    </p:spTree>
    <p:extLst>
      <p:ext uri="{BB962C8B-B14F-4D97-AF65-F5344CB8AC3E}">
        <p14:creationId xmlns:p14="http://schemas.microsoft.com/office/powerpoint/2010/main" val="2489552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7" y="371510"/>
            <a:ext cx="8184662" cy="991998"/>
          </a:xfrm>
          <a:prstGeom prst="rect">
            <a:avLst/>
          </a:prstGeom>
        </p:spPr>
        <p:txBody>
          <a:bodyPr>
            <a:normAutofit/>
          </a:bodyPr>
          <a:lstStyle>
            <a:lvl1pPr marL="0" indent="0">
              <a:lnSpc>
                <a:spcPct val="90000"/>
              </a:lnSpc>
              <a:buNone/>
              <a:defRPr sz="3000" b="0" i="0" baseline="0">
                <a:solidFill>
                  <a:srgbClr val="33006F"/>
                </a:solidFill>
                <a:latin typeface="Myriad Pro" panose="020B0503030403020204" pitchFamily="34" charset="0"/>
                <a:cs typeface="Myriad Pro" panose="020B0503030403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HEADER HERE </a:t>
            </a:r>
          </a:p>
          <a:p>
            <a:pPr lvl="0"/>
            <a:r>
              <a:rPr lang="en-US"/>
              <a:t>(ENCODE NORMAL BLACK, 30 PT.)</a:t>
            </a:r>
          </a:p>
        </p:txBody>
      </p:sp>
      <p:sp>
        <p:nvSpPr>
          <p:cNvPr id="4" name="Text Placeholder 9"/>
          <p:cNvSpPr>
            <a:spLocks noGrp="1"/>
          </p:cNvSpPr>
          <p:nvPr>
            <p:ph type="body" sz="quarter" idx="11" hasCustomPrompt="1"/>
          </p:nvPr>
        </p:nvSpPr>
        <p:spPr>
          <a:xfrm>
            <a:off x="659305" y="2320239"/>
            <a:ext cx="8197114" cy="3810086"/>
          </a:xfrm>
          <a:prstGeom prst="rect">
            <a:avLst/>
          </a:prstGeom>
        </p:spPr>
        <p:txBody>
          <a:bodyPr/>
          <a:lstStyle>
            <a:lvl1pPr marL="342900" indent="-342900">
              <a:buFont typeface="Lucida Grande"/>
              <a:buChar char="&gt;"/>
              <a:defRPr sz="2400" b="0" i="0" baseline="0">
                <a:solidFill>
                  <a:schemeClr val="accent5"/>
                </a:solidFill>
                <a:latin typeface="Myriad Pro" panose="020B0503030403020204" pitchFamily="34" charset="0"/>
                <a:cs typeface="Myriad Pro" panose="020B0503030403020204" pitchFamily="34" charset="0"/>
              </a:defRPr>
            </a:lvl1pPr>
            <a:lvl2pPr>
              <a:defRPr sz="2000" b="0" i="0" baseline="0">
                <a:solidFill>
                  <a:schemeClr val="accent5"/>
                </a:solidFill>
                <a:latin typeface="Myriad Pro" panose="020B0503030403020204" pitchFamily="34" charset="0"/>
                <a:cs typeface="Myriad Pro" panose="020B0503030403020204" pitchFamily="34" charset="0"/>
              </a:defRPr>
            </a:lvl2pPr>
            <a:lvl3pPr marL="1143000" indent="-228600">
              <a:buSzPct val="100000"/>
              <a:buFont typeface="Lucida Grande"/>
              <a:buChar char="&gt;"/>
              <a:defRPr sz="1800" b="0" i="0" baseline="0">
                <a:solidFill>
                  <a:schemeClr val="accent5"/>
                </a:solidFill>
                <a:latin typeface="Myriad Pro" panose="020B0503030403020204" pitchFamily="34" charset="0"/>
                <a:cs typeface="Myriad Pro" panose="020B0503030403020204" pitchFamily="34" charset="0"/>
              </a:defRPr>
            </a:lvl3pPr>
            <a:lvl4pPr>
              <a:defRPr sz="1600" b="0" i="0" baseline="0">
                <a:solidFill>
                  <a:schemeClr val="accent5"/>
                </a:solidFill>
                <a:latin typeface="Myriad Pro" panose="020B0503030403020204" pitchFamily="34" charset="0"/>
                <a:cs typeface="Myriad Pro" panose="020B0503030403020204" pitchFamily="34" charset="0"/>
              </a:defRPr>
            </a:lvl4pPr>
            <a:lvl5pPr marL="2057400" indent="-228600">
              <a:buFont typeface="Lucida Grande"/>
              <a:buChar char="&gt;"/>
              <a:defRPr sz="1400" b="0" i="0" baseline="0">
                <a:solidFill>
                  <a:schemeClr val="accent5"/>
                </a:solidFill>
                <a:latin typeface="Myriad Pro" panose="020B0503030403020204" pitchFamily="34" charset="0"/>
                <a:cs typeface="Myriad Pro" panose="020B0503030403020204" pitchFamily="34" charset="0"/>
              </a:defRPr>
            </a:lvl5pPr>
          </a:lstStyle>
          <a:p>
            <a:pPr lvl="0"/>
            <a:r>
              <a:rPr lang="en-US"/>
              <a:t>Content here (Open Sans Light, 24 pt.)</a:t>
            </a:r>
          </a:p>
          <a:p>
            <a:pPr lvl="1"/>
            <a:r>
              <a:rPr lang="en-US"/>
              <a:t>Second level (Open Sans Light, 20)</a:t>
            </a:r>
          </a:p>
          <a:p>
            <a:pPr lvl="2"/>
            <a:r>
              <a:rPr lang="en-US"/>
              <a:t>Third level (Open Sans Light, 18)</a:t>
            </a:r>
          </a:p>
          <a:p>
            <a:pPr lvl="3"/>
            <a:r>
              <a:rPr lang="en-US"/>
              <a:t>Fourth level (Open Sans Light, 16)</a:t>
            </a:r>
          </a:p>
          <a:p>
            <a:pPr lvl="4"/>
            <a:r>
              <a:rPr lang="en-US"/>
              <a:t>Fifth level (Open Sans Light, 14)</a:t>
            </a:r>
          </a:p>
        </p:txBody>
      </p:sp>
      <p:pic>
        <p:nvPicPr>
          <p:cNvPr id="5" name="Picture 4"/>
          <p:cNvPicPr>
            <a:picLocks noChangeAspect="1"/>
          </p:cNvPicPr>
          <p:nvPr userDrawn="1"/>
        </p:nvPicPr>
        <p:blipFill>
          <a:blip r:embed="rId2"/>
          <a:stretch>
            <a:fillRect/>
          </a:stretch>
        </p:blipFill>
        <p:spPr>
          <a:xfrm>
            <a:off x="766763" y="1363508"/>
            <a:ext cx="1103781" cy="96362"/>
          </a:xfrm>
          <a:prstGeom prst="rect">
            <a:avLst/>
          </a:prstGeom>
        </p:spPr>
      </p:pic>
      <p:sp>
        <p:nvSpPr>
          <p:cNvPr id="6"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33006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LIGHT, 24 PT.)</a:t>
            </a:r>
          </a:p>
        </p:txBody>
      </p:sp>
      <p:pic>
        <p:nvPicPr>
          <p:cNvPr id="8" name="Picture 7"/>
          <p:cNvPicPr>
            <a:picLocks noChangeAspect="1"/>
          </p:cNvPicPr>
          <p:nvPr userDrawn="1"/>
        </p:nvPicPr>
        <p:blipFill>
          <a:blip r:embed="rId3"/>
          <a:stretch>
            <a:fillRect/>
          </a:stretch>
        </p:blipFill>
        <p:spPr>
          <a:xfrm>
            <a:off x="792039" y="6450899"/>
            <a:ext cx="2425295" cy="162965"/>
          </a:xfrm>
          <a:prstGeom prst="rect">
            <a:avLst/>
          </a:prstGeom>
        </p:spPr>
      </p:pic>
    </p:spTree>
    <p:extLst>
      <p:ext uri="{BB962C8B-B14F-4D97-AF65-F5344CB8AC3E}">
        <p14:creationId xmlns:p14="http://schemas.microsoft.com/office/powerpoint/2010/main" val="963629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Header +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srcRect/>
          <a:stretch>
            <a:fillRect/>
          </a:stretch>
        </p:blipFill>
        <p:spPr bwMode="auto">
          <a:xfrm>
            <a:off x="766763" y="1363663"/>
            <a:ext cx="1103312" cy="96837"/>
          </a:xfrm>
          <a:prstGeom prst="rect">
            <a:avLst/>
          </a:prstGeom>
          <a:noFill/>
          <a:ln w="9525">
            <a:noFill/>
            <a:miter lim="800000"/>
            <a:headEnd/>
            <a:tailEnd/>
          </a:ln>
        </p:spPr>
      </p:pic>
      <p:pic>
        <p:nvPicPr>
          <p:cNvPr id="5" name="Picture 8"/>
          <p:cNvPicPr>
            <a:picLocks noChangeAspect="1"/>
          </p:cNvPicPr>
          <p:nvPr userDrawn="1"/>
        </p:nvPicPr>
        <p:blipFill>
          <a:blip r:embed="rId3"/>
          <a:srcRect/>
          <a:stretch>
            <a:fillRect/>
          </a:stretch>
        </p:blipFill>
        <p:spPr bwMode="auto">
          <a:xfrm>
            <a:off x="792163" y="6451600"/>
            <a:ext cx="2425700" cy="161925"/>
          </a:xfrm>
          <a:prstGeom prst="rect">
            <a:avLst/>
          </a:prstGeom>
          <a:noFill/>
          <a:ln w="9525">
            <a:noFill/>
            <a:miter lim="800000"/>
            <a:headEnd/>
            <a:tailEnd/>
          </a:ln>
        </p:spPr>
      </p:pic>
      <p:sp>
        <p:nvSpPr>
          <p:cNvPr id="6" name="Text Placeholder 9"/>
          <p:cNvSpPr>
            <a:spLocks noGrp="1"/>
          </p:cNvSpPr>
          <p:nvPr>
            <p:ph type="body" sz="quarter" idx="11"/>
          </p:nvPr>
        </p:nvSpPr>
        <p:spPr>
          <a:xfrm>
            <a:off x="659305" y="1736725"/>
            <a:ext cx="8196210" cy="4015497"/>
          </a:xfrm>
          <a:prstGeom prst="rect">
            <a:avLst/>
          </a:prstGeom>
        </p:spPr>
        <p:txBody>
          <a:bodyPr/>
          <a:lstStyle>
            <a:lvl1pPr marL="342900" indent="-342900">
              <a:buFont typeface="Lucida Grande"/>
              <a:buChar char="&gt;"/>
              <a:defRPr sz="2400" b="0" i="0" baseline="0">
                <a:solidFill>
                  <a:schemeClr val="accent5"/>
                </a:solidFill>
                <a:latin typeface="Open Sans Light"/>
                <a:cs typeface="Open Sans Light"/>
              </a:defRPr>
            </a:lvl1pPr>
            <a:lvl2pPr>
              <a:defRPr sz="2000" b="0" i="0" baseline="0">
                <a:solidFill>
                  <a:schemeClr val="accent5"/>
                </a:solidFill>
                <a:latin typeface="Open Sans Light"/>
                <a:cs typeface="Open Sans Light"/>
              </a:defRPr>
            </a:lvl2pPr>
            <a:lvl3pPr marL="1143000" indent="-228600">
              <a:buSzPct val="100000"/>
              <a:buFont typeface="Lucida Grande"/>
              <a:buChar char="&gt;"/>
              <a:defRPr sz="1800" b="0" i="0" baseline="0">
                <a:solidFill>
                  <a:schemeClr val="accent5"/>
                </a:solidFill>
                <a:latin typeface="Open Sans Light"/>
                <a:cs typeface="Open Sans Light"/>
              </a:defRPr>
            </a:lvl3pPr>
            <a:lvl4pPr>
              <a:defRPr sz="1600" b="0" i="0" baseline="0">
                <a:solidFill>
                  <a:schemeClr val="accent5"/>
                </a:solidFill>
                <a:latin typeface="Open Sans Light"/>
                <a:cs typeface="Open Sans Light"/>
              </a:defRPr>
            </a:lvl4pPr>
            <a:lvl5pPr marL="2057400" indent="-228600">
              <a:buFont typeface="Lucida Grande"/>
              <a:buChar char="&gt;"/>
              <a:defRPr sz="1400" b="0" i="0" baseline="0">
                <a:solidFill>
                  <a:schemeClr val="accent5"/>
                </a:solidFill>
                <a:latin typeface="Open Sans Light"/>
                <a:cs typeface="Open Sans 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ABF80068-894E-8646-8E07-8BE7CAA49D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738861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7" y="371510"/>
            <a:ext cx="8184662" cy="991998"/>
          </a:xfrm>
          <a:prstGeom prst="rect">
            <a:avLst/>
          </a:prstGeom>
        </p:spPr>
        <p:txBody>
          <a:bodyPr>
            <a:normAutofit/>
          </a:bodyPr>
          <a:lstStyle>
            <a:lvl1pPr marL="0" indent="0">
              <a:lnSpc>
                <a:spcPct val="90000"/>
              </a:lnSpc>
              <a:buNone/>
              <a:defRPr sz="3000" b="0" i="0" baseline="0">
                <a:solidFill>
                  <a:srgbClr val="33006F"/>
                </a:solidFill>
                <a:latin typeface="Myriad Pro" panose="020B0503030403020204" pitchFamily="34" charset="0"/>
                <a:cs typeface="Myriad Pro" panose="020B0503030403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HEADER HERE </a:t>
            </a:r>
          </a:p>
          <a:p>
            <a:pPr lvl="0"/>
            <a:r>
              <a:rPr lang="en-US"/>
              <a:t>(ENCODE NORMAL BLACK, 30 PT.)</a:t>
            </a:r>
          </a:p>
        </p:txBody>
      </p:sp>
      <p:sp>
        <p:nvSpPr>
          <p:cNvPr id="4" name="Text Placeholder 9"/>
          <p:cNvSpPr>
            <a:spLocks noGrp="1"/>
          </p:cNvSpPr>
          <p:nvPr>
            <p:ph type="body" sz="quarter" idx="11" hasCustomPrompt="1"/>
          </p:nvPr>
        </p:nvSpPr>
        <p:spPr>
          <a:xfrm>
            <a:off x="659305" y="2320239"/>
            <a:ext cx="8197114" cy="3810086"/>
          </a:xfrm>
          <a:prstGeom prst="rect">
            <a:avLst/>
          </a:prstGeom>
        </p:spPr>
        <p:txBody>
          <a:bodyPr/>
          <a:lstStyle>
            <a:lvl1pPr marL="342900" indent="-342900">
              <a:buFont typeface="Lucida Grande"/>
              <a:buChar char="&gt;"/>
              <a:defRPr sz="2400" b="0" i="0" baseline="0">
                <a:solidFill>
                  <a:schemeClr val="accent5"/>
                </a:solidFill>
                <a:latin typeface="Myriad Pro" panose="020B0503030403020204" pitchFamily="34" charset="0"/>
                <a:cs typeface="Myriad Pro" panose="020B0503030403020204" pitchFamily="34" charset="0"/>
              </a:defRPr>
            </a:lvl1pPr>
            <a:lvl2pPr>
              <a:defRPr sz="2000" b="0" i="0" baseline="0">
                <a:solidFill>
                  <a:schemeClr val="accent5"/>
                </a:solidFill>
                <a:latin typeface="Myriad Pro" panose="020B0503030403020204" pitchFamily="34" charset="0"/>
                <a:cs typeface="Myriad Pro" panose="020B0503030403020204" pitchFamily="34" charset="0"/>
              </a:defRPr>
            </a:lvl2pPr>
            <a:lvl3pPr marL="1143000" indent="-228600">
              <a:buSzPct val="100000"/>
              <a:buFont typeface="Lucida Grande"/>
              <a:buChar char="&gt;"/>
              <a:defRPr sz="1800" b="0" i="0" baseline="0">
                <a:solidFill>
                  <a:schemeClr val="accent5"/>
                </a:solidFill>
                <a:latin typeface="Myriad Pro" panose="020B0503030403020204" pitchFamily="34" charset="0"/>
                <a:cs typeface="Myriad Pro" panose="020B0503030403020204" pitchFamily="34" charset="0"/>
              </a:defRPr>
            </a:lvl3pPr>
            <a:lvl4pPr>
              <a:defRPr sz="1600" b="0" i="0" baseline="0">
                <a:solidFill>
                  <a:schemeClr val="accent5"/>
                </a:solidFill>
                <a:latin typeface="Myriad Pro" panose="020B0503030403020204" pitchFamily="34" charset="0"/>
                <a:cs typeface="Myriad Pro" panose="020B0503030403020204" pitchFamily="34" charset="0"/>
              </a:defRPr>
            </a:lvl4pPr>
            <a:lvl5pPr marL="2057400" indent="-228600">
              <a:buFont typeface="Lucida Grande"/>
              <a:buChar char="&gt;"/>
              <a:defRPr sz="1400" b="0" i="0" baseline="0">
                <a:solidFill>
                  <a:schemeClr val="accent5"/>
                </a:solidFill>
                <a:latin typeface="Myriad Pro" panose="020B0503030403020204" pitchFamily="34" charset="0"/>
                <a:cs typeface="Myriad Pro" panose="020B0503030403020204" pitchFamily="34" charset="0"/>
              </a:defRPr>
            </a:lvl5pPr>
          </a:lstStyle>
          <a:p>
            <a:pPr lvl="0"/>
            <a:r>
              <a:rPr lang="en-US"/>
              <a:t>Content here (Open Sans Light, 24 pt.)</a:t>
            </a:r>
          </a:p>
          <a:p>
            <a:pPr lvl="1"/>
            <a:r>
              <a:rPr lang="en-US"/>
              <a:t>Second level (Open Sans Light, 20)</a:t>
            </a:r>
          </a:p>
          <a:p>
            <a:pPr lvl="2"/>
            <a:r>
              <a:rPr lang="en-US"/>
              <a:t>Third level (Open Sans Light, 18)</a:t>
            </a:r>
          </a:p>
          <a:p>
            <a:pPr lvl="3"/>
            <a:r>
              <a:rPr lang="en-US"/>
              <a:t>Fourth level (Open Sans Light, 16)</a:t>
            </a:r>
          </a:p>
          <a:p>
            <a:pPr lvl="4"/>
            <a:r>
              <a:rPr lang="en-US"/>
              <a:t>Fifth level (Open Sans Light, 14)</a:t>
            </a:r>
          </a:p>
        </p:txBody>
      </p:sp>
      <p:pic>
        <p:nvPicPr>
          <p:cNvPr id="5" name="Picture 4"/>
          <p:cNvPicPr>
            <a:picLocks noChangeAspect="1"/>
          </p:cNvPicPr>
          <p:nvPr userDrawn="1"/>
        </p:nvPicPr>
        <p:blipFill>
          <a:blip r:embed="rId2"/>
          <a:stretch>
            <a:fillRect/>
          </a:stretch>
        </p:blipFill>
        <p:spPr>
          <a:xfrm>
            <a:off x="766763" y="1363508"/>
            <a:ext cx="1103781" cy="96362"/>
          </a:xfrm>
          <a:prstGeom prst="rect">
            <a:avLst/>
          </a:prstGeom>
        </p:spPr>
      </p:pic>
      <p:sp>
        <p:nvSpPr>
          <p:cNvPr id="6" name="Text Placeholder 5"/>
          <p:cNvSpPr>
            <a:spLocks noGrp="1"/>
          </p:cNvSpPr>
          <p:nvPr>
            <p:ph type="body" sz="quarter" idx="12" hasCustomPrompt="1"/>
          </p:nvPr>
        </p:nvSpPr>
        <p:spPr>
          <a:xfrm>
            <a:off x="671757" y="1730667"/>
            <a:ext cx="8184662" cy="411171"/>
          </a:xfrm>
          <a:prstGeom prst="rect">
            <a:avLst/>
          </a:prstGeom>
        </p:spPr>
        <p:txBody>
          <a:bodyPr>
            <a:noAutofit/>
          </a:bodyPr>
          <a:lstStyle>
            <a:lvl1pPr marL="0" indent="0">
              <a:lnSpc>
                <a:spcPct val="90000"/>
              </a:lnSpc>
              <a:buNone/>
              <a:defRPr sz="2400" b="0" i="0" baseline="0">
                <a:solidFill>
                  <a:srgbClr val="33006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LIGHT, 24 PT.)</a:t>
            </a:r>
          </a:p>
        </p:txBody>
      </p:sp>
      <p:pic>
        <p:nvPicPr>
          <p:cNvPr id="8" name="Picture 7"/>
          <p:cNvPicPr>
            <a:picLocks noChangeAspect="1"/>
          </p:cNvPicPr>
          <p:nvPr userDrawn="1"/>
        </p:nvPicPr>
        <p:blipFill>
          <a:blip r:embed="rId3"/>
          <a:stretch>
            <a:fillRect/>
          </a:stretch>
        </p:blipFill>
        <p:spPr>
          <a:xfrm>
            <a:off x="792039" y="6450899"/>
            <a:ext cx="2425295" cy="162965"/>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37005" y="6343328"/>
            <a:ext cx="1333745" cy="380695"/>
          </a:xfrm>
          <a:prstGeom prst="rect">
            <a:avLst/>
          </a:prstGeom>
        </p:spPr>
      </p:pic>
      <p:sp>
        <p:nvSpPr>
          <p:cNvPr id="7" name="Title 6">
            <a:extLst>
              <a:ext uri="{FF2B5EF4-FFF2-40B4-BE49-F238E27FC236}">
                <a16:creationId xmlns:a16="http://schemas.microsoft.com/office/drawing/2014/main" id="{0E40DB7A-3785-BC4C-BF39-7F9110C54314}"/>
              </a:ext>
            </a:extLst>
          </p:cNvPr>
          <p:cNvSpPr>
            <a:spLocks noGrp="1"/>
          </p:cNvSpPr>
          <p:nvPr>
            <p:ph type="title"/>
          </p:nvPr>
        </p:nvSpPr>
        <p:spPr/>
        <p:txBody>
          <a:bodyPr/>
          <a:lstStyle>
            <a:lvl1pPr>
              <a:defRPr>
                <a:latin typeface="Myriad Pro" panose="020B0503030403020204" pitchFamily="34" charset="0"/>
              </a:defRPr>
            </a:lvl1pPr>
          </a:lstStyle>
          <a:p>
            <a:r>
              <a:rPr lang="en-US"/>
              <a:t>Click to edit Master title style</a:t>
            </a:r>
          </a:p>
        </p:txBody>
      </p:sp>
    </p:spTree>
    <p:extLst>
      <p:ext uri="{BB962C8B-B14F-4D97-AF65-F5344CB8AC3E}">
        <p14:creationId xmlns:p14="http://schemas.microsoft.com/office/powerpoint/2010/main" val="3764428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ext Placeholder 5"/>
          <p:cNvSpPr>
            <a:spLocks noGrp="1"/>
          </p:cNvSpPr>
          <p:nvPr>
            <p:ph type="body" sz="quarter" idx="10" hasCustomPrompt="1"/>
          </p:nvPr>
        </p:nvSpPr>
        <p:spPr>
          <a:xfrm>
            <a:off x="671757" y="2046060"/>
            <a:ext cx="6972300" cy="2641756"/>
          </a:xfrm>
          <a:prstGeom prst="rect">
            <a:avLst/>
          </a:prstGeom>
        </p:spPr>
        <p:txBody>
          <a:bodyPr>
            <a:normAutofit/>
          </a:bodyPr>
          <a:lstStyle>
            <a:lvl1pPr marL="0" indent="0">
              <a:lnSpc>
                <a:spcPct val="100000"/>
              </a:lnSpc>
              <a:buNone/>
              <a:defRPr sz="5000" b="0" i="0" baseline="0">
                <a:solidFill>
                  <a:schemeClr val="tx1"/>
                </a:solidFill>
                <a:latin typeface="Myriad Pro" panose="020B0503030403020204" pitchFamily="34" charset="0"/>
                <a:cs typeface="Myriad Pro" panose="020B0503030403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TITLE HERE</a:t>
            </a:r>
          </a:p>
          <a:p>
            <a:pPr lvl="0"/>
            <a:r>
              <a:rPr lang="en-US"/>
              <a:t>ENCODE NORMAL</a:t>
            </a:r>
          </a:p>
          <a:p>
            <a:pPr lvl="0"/>
            <a:r>
              <a:rPr lang="en-US"/>
              <a:t>BLACK, 50 PT. </a:t>
            </a:r>
          </a:p>
        </p:txBody>
      </p:sp>
      <p:pic>
        <p:nvPicPr>
          <p:cNvPr id="3" name="Picture 2"/>
          <p:cNvPicPr>
            <a:picLocks noChangeAspect="1"/>
          </p:cNvPicPr>
          <p:nvPr userDrawn="1"/>
        </p:nvPicPr>
        <p:blipFill>
          <a:blip r:embed="rId2"/>
          <a:stretch>
            <a:fillRect/>
          </a:stretch>
        </p:blipFill>
        <p:spPr>
          <a:xfrm>
            <a:off x="779463" y="4687816"/>
            <a:ext cx="1600200" cy="139700"/>
          </a:xfrm>
          <a:prstGeom prst="rect">
            <a:avLst/>
          </a:prstGeom>
        </p:spPr>
      </p:pic>
      <p:pic>
        <p:nvPicPr>
          <p:cNvPr id="4" name="Picture 3"/>
          <p:cNvPicPr>
            <a:picLocks noChangeAspect="1"/>
          </p:cNvPicPr>
          <p:nvPr userDrawn="1"/>
        </p:nvPicPr>
        <p:blipFill>
          <a:blip r:embed="rId3"/>
          <a:stretch>
            <a:fillRect/>
          </a:stretch>
        </p:blipFill>
        <p:spPr>
          <a:xfrm>
            <a:off x="7772400" y="407222"/>
            <a:ext cx="1371600" cy="927100"/>
          </a:xfrm>
          <a:prstGeom prst="rect">
            <a:avLst/>
          </a:prstGeom>
        </p:spPr>
      </p:pic>
      <p:pic>
        <p:nvPicPr>
          <p:cNvPr id="5" name="Picture 4"/>
          <p:cNvPicPr>
            <a:picLocks noChangeAspect="1"/>
          </p:cNvPicPr>
          <p:nvPr userDrawn="1"/>
        </p:nvPicPr>
        <p:blipFill>
          <a:blip r:embed="rId4"/>
          <a:stretch>
            <a:fillRect/>
          </a:stretch>
        </p:blipFill>
        <p:spPr>
          <a:xfrm>
            <a:off x="792039" y="6450899"/>
            <a:ext cx="2425295" cy="162965"/>
          </a:xfrm>
          <a:prstGeom prst="rect">
            <a:avLst/>
          </a:prstGeom>
        </p:spPr>
      </p:pic>
    </p:spTree>
    <p:extLst>
      <p:ext uri="{BB962C8B-B14F-4D97-AF65-F5344CB8AC3E}">
        <p14:creationId xmlns:p14="http://schemas.microsoft.com/office/powerpoint/2010/main" val="16754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1449112"/>
            <a:ext cx="6972300" cy="3522341"/>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11" name="Picture 10">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5157720"/>
            <a:ext cx="1600200" cy="186267"/>
          </a:xfrm>
          <a:prstGeom prst="rect">
            <a:avLst/>
          </a:prstGeom>
        </p:spPr>
      </p:pic>
      <p:pic>
        <p:nvPicPr>
          <p:cNvPr id="6" name="Picture 5">
            <a:extLst>
              <a:ext uri="{FF2B5EF4-FFF2-40B4-BE49-F238E27FC236}">
                <a16:creationId xmlns:a16="http://schemas.microsoft.com/office/drawing/2014/main" id="{8E231F99-686C-B64E-AC09-EA70DB3F2E63}"/>
              </a:ext>
            </a:extLst>
          </p:cNvPr>
          <p:cNvPicPr>
            <a:picLocks noChangeAspect="1"/>
          </p:cNvPicPr>
          <p:nvPr userDrawn="1"/>
        </p:nvPicPr>
        <p:blipFill>
          <a:blip r:embed="rId3"/>
          <a:stretch>
            <a:fillRect/>
          </a:stretch>
        </p:blipFill>
        <p:spPr>
          <a:xfrm>
            <a:off x="459614" y="853440"/>
            <a:ext cx="2133600" cy="355600"/>
          </a:xfrm>
          <a:prstGeom prst="rect">
            <a:avLst/>
          </a:prstGeom>
        </p:spPr>
      </p:pic>
    </p:spTree>
    <p:extLst>
      <p:ext uri="{BB962C8B-B14F-4D97-AF65-F5344CB8AC3E}">
        <p14:creationId xmlns:p14="http://schemas.microsoft.com/office/powerpoint/2010/main" val="805627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bg>
      <p:bgPr>
        <a:solidFill>
          <a:srgbClr val="4B2E83"/>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71757" y="1179824"/>
            <a:ext cx="6972300" cy="2641756"/>
          </a:xfrm>
          <a:prstGeom prst="rect">
            <a:avLst/>
          </a:prstGeom>
        </p:spPr>
        <p:txBody>
          <a:bodyPr anchor="b"/>
          <a:lstStyle>
            <a:lvl1pPr algn="l">
              <a:defRPr sz="5000" b="1" i="0">
                <a:solidFill>
                  <a:schemeClr val="tx2"/>
                </a:solidFill>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2" name="Picture 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587" y="4006085"/>
            <a:ext cx="2284303" cy="112770"/>
          </a:xfrm>
          <a:prstGeom prst="rect">
            <a:avLst/>
          </a:prstGeom>
        </p:spPr>
      </p:pic>
      <p:pic>
        <p:nvPicPr>
          <p:cNvPr id="4" name="Picture 3">
            <a:extLst>
              <a:ext uri="{FF2B5EF4-FFF2-40B4-BE49-F238E27FC236}">
                <a16:creationId xmlns:a16="http://schemas.microsoft.com/office/drawing/2014/main" id="{A42150D2-9510-5DC6-C7C8-6C494A65BFD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62471" y="6246182"/>
            <a:ext cx="2743200" cy="349646"/>
          </a:xfrm>
          <a:prstGeom prst="rect">
            <a:avLst/>
          </a:prstGeom>
        </p:spPr>
      </p:pic>
    </p:spTree>
    <p:extLst>
      <p:ext uri="{BB962C8B-B14F-4D97-AF65-F5344CB8AC3E}">
        <p14:creationId xmlns:p14="http://schemas.microsoft.com/office/powerpoint/2010/main" val="208073816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4B2E8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53" r:id="rId1"/>
    <p:sldLayoutId id="2147483663" r:id="rId2"/>
    <p:sldLayoutId id="2147483664" r:id="rId3"/>
    <p:sldLayoutId id="2147483665" r:id="rId4"/>
    <p:sldLayoutId id="2147483666" r:id="rId5"/>
    <p:sldLayoutId id="2147483667" r:id="rId6"/>
    <p:sldLayoutId id="2147483669" r:id="rId7"/>
    <p:sldLayoutId id="2147483671" r:id="rId8"/>
    <p:sldLayoutId id="2147483672" r:id="rId9"/>
    <p:sldLayoutId id="2147483673"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grackledocs.com/"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1756" y="1179824"/>
            <a:ext cx="8108561" cy="2641756"/>
          </a:xfrm>
        </p:spPr>
        <p:txBody>
          <a:bodyPr/>
          <a:lstStyle/>
          <a:p>
            <a:r>
              <a:rPr lang="en-US" sz="3600" dirty="0"/>
              <a:t>Creating Accessible Documents &amp; Slides: </a:t>
            </a:r>
            <a:br>
              <a:rPr lang="en-US" sz="3600" dirty="0"/>
            </a:br>
            <a:r>
              <a:rPr lang="en-US" sz="3600" dirty="0"/>
              <a:t>Microsoft, Google, Canva</a:t>
            </a:r>
          </a:p>
        </p:txBody>
      </p:sp>
      <p:sp>
        <p:nvSpPr>
          <p:cNvPr id="2" name="TextBox 1">
            <a:extLst>
              <a:ext uri="{FF2B5EF4-FFF2-40B4-BE49-F238E27FC236}">
                <a16:creationId xmlns:a16="http://schemas.microsoft.com/office/drawing/2014/main" id="{2FFADAA6-B31D-B791-708E-4129B33D7AD5}"/>
              </a:ext>
            </a:extLst>
          </p:cNvPr>
          <p:cNvSpPr txBox="1"/>
          <p:nvPr/>
        </p:nvSpPr>
        <p:spPr>
          <a:xfrm>
            <a:off x="814637" y="4243384"/>
            <a:ext cx="6544630" cy="1446550"/>
          </a:xfrm>
          <a:prstGeom prst="rect">
            <a:avLst/>
          </a:prstGeom>
          <a:noFill/>
        </p:spPr>
        <p:txBody>
          <a:bodyPr wrap="square" rtlCol="0">
            <a:spAutoFit/>
          </a:bodyPr>
          <a:lstStyle/>
          <a:p>
            <a:r>
              <a:rPr lang="en-US" sz="2200" dirty="0"/>
              <a:t>Terrill Thompson, Gaby de Jongh, &amp; Alaina Foust </a:t>
            </a:r>
            <a:br>
              <a:rPr lang="en-US" sz="2200" dirty="0"/>
            </a:br>
            <a:r>
              <a:rPr lang="en-US" sz="2200" dirty="0"/>
              <a:t>UW-IT Accessible Technology Services </a:t>
            </a:r>
            <a:br>
              <a:rPr lang="en-US" sz="2200" dirty="0"/>
            </a:br>
            <a:r>
              <a:rPr lang="en-US" sz="2200" dirty="0"/>
              <a:t>University of Washington</a:t>
            </a:r>
            <a:br>
              <a:rPr lang="en-US" sz="2200" dirty="0"/>
            </a:br>
            <a:r>
              <a:rPr lang="en-US" sz="2200" dirty="0"/>
              <a:t>https://</a:t>
            </a:r>
            <a:r>
              <a:rPr lang="en-US" sz="2200" dirty="0" err="1"/>
              <a:t>uw.edu</a:t>
            </a:r>
            <a:r>
              <a:rPr lang="en-US" sz="2200" dirty="0"/>
              <a:t>/</a:t>
            </a:r>
            <a:r>
              <a:rPr lang="en-US" sz="2200" dirty="0" err="1"/>
              <a:t>accesstech</a:t>
            </a:r>
            <a:endParaRPr lang="en-US" sz="2200" dirty="0"/>
          </a:p>
        </p:txBody>
      </p:sp>
    </p:spTree>
    <p:extLst>
      <p:ext uri="{BB962C8B-B14F-4D97-AF65-F5344CB8AC3E}">
        <p14:creationId xmlns:p14="http://schemas.microsoft.com/office/powerpoint/2010/main" val="1913477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4BE3F0-B576-A0B7-B952-16FA57C8C0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D54B24-031D-89CA-9AE5-5E0E51661FD3}"/>
              </a:ext>
            </a:extLst>
          </p:cNvPr>
          <p:cNvSpPr>
            <a:spLocks noGrp="1"/>
          </p:cNvSpPr>
          <p:nvPr>
            <p:ph type="title"/>
          </p:nvPr>
        </p:nvSpPr>
        <p:spPr>
          <a:xfrm>
            <a:off x="30997" y="318411"/>
            <a:ext cx="9144000" cy="737305"/>
          </a:xfrm>
        </p:spPr>
        <p:txBody>
          <a:bodyPr/>
          <a:lstStyle/>
          <a:p>
            <a:pPr algn="ctr"/>
            <a:r>
              <a:rPr lang="en-US" sz="4000"/>
              <a:t>A follow-up to our original presentation </a:t>
            </a:r>
          </a:p>
        </p:txBody>
      </p:sp>
      <p:pic>
        <p:nvPicPr>
          <p:cNvPr id="7" name="Picture 6" descr="Movie promo shot: Godzilla vs King Kong">
            <a:extLst>
              <a:ext uri="{FF2B5EF4-FFF2-40B4-BE49-F238E27FC236}">
                <a16:creationId xmlns:a16="http://schemas.microsoft.com/office/drawing/2014/main" id="{BCACD51B-8EFF-6535-2954-E9A8DEC02E0B}"/>
              </a:ext>
            </a:extLst>
          </p:cNvPr>
          <p:cNvPicPr>
            <a:picLocks noChangeAspect="1"/>
          </p:cNvPicPr>
          <p:nvPr/>
        </p:nvPicPr>
        <p:blipFill>
          <a:blip r:embed="rId3"/>
          <a:stretch>
            <a:fillRect/>
          </a:stretch>
        </p:blipFill>
        <p:spPr>
          <a:xfrm>
            <a:off x="1065605" y="1934460"/>
            <a:ext cx="7012789" cy="3944693"/>
          </a:xfrm>
          <a:prstGeom prst="rect">
            <a:avLst/>
          </a:prstGeom>
        </p:spPr>
      </p:pic>
      <p:sp>
        <p:nvSpPr>
          <p:cNvPr id="2" name="TextBox 1">
            <a:extLst>
              <a:ext uri="{FF2B5EF4-FFF2-40B4-BE49-F238E27FC236}">
                <a16:creationId xmlns:a16="http://schemas.microsoft.com/office/drawing/2014/main" id="{D079C2C1-E7EB-1EF0-A73B-85F885F64D2B}"/>
              </a:ext>
            </a:extLst>
          </p:cNvPr>
          <p:cNvSpPr txBox="1"/>
          <p:nvPr/>
        </p:nvSpPr>
        <p:spPr>
          <a:xfrm>
            <a:off x="482138" y="1197033"/>
            <a:ext cx="7955280" cy="369332"/>
          </a:xfrm>
          <a:prstGeom prst="rect">
            <a:avLst/>
          </a:prstGeom>
          <a:noFill/>
        </p:spPr>
        <p:txBody>
          <a:bodyPr wrap="square" rtlCol="0">
            <a:spAutoFit/>
          </a:bodyPr>
          <a:lstStyle/>
          <a:p>
            <a:r>
              <a:rPr lang="en-US"/>
              <a:t>Microsoft vs Google: Presented at Accessing Higher Ground 2023 &amp; CSUN 2024</a:t>
            </a:r>
          </a:p>
        </p:txBody>
      </p:sp>
    </p:spTree>
    <p:extLst>
      <p:ext uri="{BB962C8B-B14F-4D97-AF65-F5344CB8AC3E}">
        <p14:creationId xmlns:p14="http://schemas.microsoft.com/office/powerpoint/2010/main" val="882088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C0AC38-DB3E-962E-2E7C-94D9873E309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32E3D9BC-8D56-CDFB-E4E9-F8C8E9F49D2B}"/>
              </a:ext>
            </a:extLst>
          </p:cNvPr>
          <p:cNvSpPr>
            <a:spLocks noGrp="1"/>
          </p:cNvSpPr>
          <p:nvPr>
            <p:ph type="title"/>
          </p:nvPr>
        </p:nvSpPr>
        <p:spPr>
          <a:xfrm>
            <a:off x="30997" y="318411"/>
            <a:ext cx="9144000" cy="1342331"/>
          </a:xfrm>
        </p:spPr>
        <p:txBody>
          <a:bodyPr/>
          <a:lstStyle/>
          <a:p>
            <a:pPr algn="ctr"/>
            <a:r>
              <a:rPr lang="en-US" sz="4000"/>
              <a:t>Updated info, plus introducing a new character (Canva)</a:t>
            </a:r>
          </a:p>
        </p:txBody>
      </p:sp>
      <p:pic>
        <p:nvPicPr>
          <p:cNvPr id="6" name="Picture 5" descr="Movie promo shot: Godzilla, King Kong, and Mothra">
            <a:extLst>
              <a:ext uri="{FF2B5EF4-FFF2-40B4-BE49-F238E27FC236}">
                <a16:creationId xmlns:a16="http://schemas.microsoft.com/office/drawing/2014/main" id="{6AAE1C5A-C841-2B6A-11C5-49FD0B6AB126}"/>
              </a:ext>
            </a:extLst>
          </p:cNvPr>
          <p:cNvPicPr>
            <a:picLocks noChangeAspect="1"/>
          </p:cNvPicPr>
          <p:nvPr/>
        </p:nvPicPr>
        <p:blipFill>
          <a:blip r:embed="rId3"/>
          <a:stretch>
            <a:fillRect/>
          </a:stretch>
        </p:blipFill>
        <p:spPr>
          <a:xfrm>
            <a:off x="685800" y="2124879"/>
            <a:ext cx="7772400" cy="3886200"/>
          </a:xfrm>
          <a:prstGeom prst="rect">
            <a:avLst/>
          </a:prstGeom>
        </p:spPr>
      </p:pic>
    </p:spTree>
    <p:extLst>
      <p:ext uri="{BB962C8B-B14F-4D97-AF65-F5344CB8AC3E}">
        <p14:creationId xmlns:p14="http://schemas.microsoft.com/office/powerpoint/2010/main" val="703588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BD3A-A36A-8941-AA7B-8EDE55CC8A50}"/>
              </a:ext>
            </a:extLst>
          </p:cNvPr>
          <p:cNvSpPr>
            <a:spLocks noGrp="1"/>
          </p:cNvSpPr>
          <p:nvPr>
            <p:ph type="title"/>
          </p:nvPr>
        </p:nvSpPr>
        <p:spPr>
          <a:xfrm>
            <a:off x="671756" y="371511"/>
            <a:ext cx="8183759" cy="991998"/>
          </a:xfrm>
        </p:spPr>
        <p:txBody>
          <a:bodyPr lIns="91440" tIns="45720" rIns="91440" bIns="45720" anchor="b">
            <a:normAutofit/>
          </a:bodyPr>
          <a:lstStyle/>
          <a:p>
            <a:r>
              <a:rPr lang="en-US"/>
              <a:t>Our Goals</a:t>
            </a:r>
          </a:p>
        </p:txBody>
      </p:sp>
      <p:sp>
        <p:nvSpPr>
          <p:cNvPr id="3" name="Content Placeholder 2">
            <a:extLst>
              <a:ext uri="{FF2B5EF4-FFF2-40B4-BE49-F238E27FC236}">
                <a16:creationId xmlns:a16="http://schemas.microsoft.com/office/drawing/2014/main" id="{B1FF7CE4-7B8A-7E49-B671-BB24A78C2640}"/>
              </a:ext>
            </a:extLst>
          </p:cNvPr>
          <p:cNvSpPr>
            <a:spLocks noGrp="1"/>
          </p:cNvSpPr>
          <p:nvPr>
            <p:ph type="body" sz="quarter" idx="11"/>
          </p:nvPr>
        </p:nvSpPr>
        <p:spPr>
          <a:xfrm>
            <a:off x="659305" y="1736725"/>
            <a:ext cx="8196210" cy="4015497"/>
          </a:xfrm>
        </p:spPr>
        <p:txBody>
          <a:bodyPr lIns="91440" tIns="45720" rIns="91440" bIns="45720" anchor="t"/>
          <a:lstStyle/>
          <a:p>
            <a:r>
              <a:rPr lang="en-US"/>
              <a:t>Share our Top Ten Techniques </a:t>
            </a:r>
            <a:r>
              <a:rPr lang="en-US" b="0"/>
              <a:t>for authoring accessible documents and slides. </a:t>
            </a:r>
          </a:p>
          <a:p>
            <a:r>
              <a:rPr lang="en-US"/>
              <a:t>Share which authoring tools support them</a:t>
            </a:r>
          </a:p>
          <a:p>
            <a:pPr lvl="1"/>
            <a:r>
              <a:rPr lang="en-US" b="0"/>
              <a:t>Microsoft Word and PowerPoint</a:t>
            </a:r>
          </a:p>
          <a:p>
            <a:pPr lvl="1"/>
            <a:r>
              <a:rPr lang="en-US" b="0"/>
              <a:t>Google Docs and Slides </a:t>
            </a:r>
          </a:p>
          <a:p>
            <a:pPr lvl="1"/>
            <a:r>
              <a:rPr lang="en-US" b="0"/>
              <a:t>Canva  </a:t>
            </a:r>
          </a:p>
          <a:p>
            <a:r>
              <a:rPr lang="en-US" b="0"/>
              <a:t>Document how well accessibility survives if content is </a:t>
            </a:r>
            <a:r>
              <a:rPr lang="en-US"/>
              <a:t>exported to PDF</a:t>
            </a:r>
            <a:r>
              <a:rPr lang="en-US" b="0"/>
              <a:t>. </a:t>
            </a:r>
            <a:r>
              <a:rPr lang="en-US"/>
              <a:t> </a:t>
            </a:r>
            <a:endParaRPr lang="en-US" b="0"/>
          </a:p>
        </p:txBody>
      </p:sp>
    </p:spTree>
    <p:extLst>
      <p:ext uri="{BB962C8B-B14F-4D97-AF65-F5344CB8AC3E}">
        <p14:creationId xmlns:p14="http://schemas.microsoft.com/office/powerpoint/2010/main" val="335523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5FACE-D796-A1F6-F6F0-ADA6B7DBB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049E6-A55F-34F5-109F-46C6F66C8F36}"/>
              </a:ext>
            </a:extLst>
          </p:cNvPr>
          <p:cNvSpPr>
            <a:spLocks noGrp="1"/>
          </p:cNvSpPr>
          <p:nvPr>
            <p:ph type="title"/>
          </p:nvPr>
        </p:nvSpPr>
        <p:spPr>
          <a:xfrm>
            <a:off x="671756" y="371511"/>
            <a:ext cx="8183759" cy="991998"/>
          </a:xfrm>
        </p:spPr>
        <p:txBody>
          <a:bodyPr lIns="91440" tIns="45720" rIns="91440" bIns="45720" anchor="b">
            <a:normAutofit/>
          </a:bodyPr>
          <a:lstStyle/>
          <a:p>
            <a:r>
              <a:rPr lang="en-US"/>
              <a:t>Screen Reader Support</a:t>
            </a:r>
          </a:p>
        </p:txBody>
      </p:sp>
      <p:sp>
        <p:nvSpPr>
          <p:cNvPr id="3" name="Content Placeholder 2">
            <a:extLst>
              <a:ext uri="{FF2B5EF4-FFF2-40B4-BE49-F238E27FC236}">
                <a16:creationId xmlns:a16="http://schemas.microsoft.com/office/drawing/2014/main" id="{8388EBEE-F2A2-C542-6898-D2B127673209}"/>
              </a:ext>
            </a:extLst>
          </p:cNvPr>
          <p:cNvSpPr>
            <a:spLocks noGrp="1"/>
          </p:cNvSpPr>
          <p:nvPr>
            <p:ph type="body" sz="quarter" idx="11"/>
          </p:nvPr>
        </p:nvSpPr>
        <p:spPr>
          <a:xfrm>
            <a:off x="646854" y="1574680"/>
            <a:ext cx="8196210" cy="4664074"/>
          </a:xfrm>
        </p:spPr>
        <p:txBody>
          <a:bodyPr lIns="91440" tIns="45720" rIns="91440" bIns="45720" anchor="t"/>
          <a:lstStyle/>
          <a:p>
            <a:pPr marL="0" indent="0">
              <a:buNone/>
            </a:pPr>
            <a:r>
              <a:rPr lang="en-US" b="0"/>
              <a:t>Many of our Top Ten Techniques are specifically intended to benefit screen reader users. When we originally gave this presentation, we conducted extensive screen reader testing . Our takeaways:  </a:t>
            </a:r>
          </a:p>
          <a:p>
            <a:pPr marL="457200" indent="-457200">
              <a:buFont typeface="+mj-lt"/>
              <a:buAutoNum type="arabicPeriod"/>
            </a:pPr>
            <a:r>
              <a:rPr lang="en-US" b="0"/>
              <a:t>Our Top Ten Techniques are widely known best practices. Screen readers </a:t>
            </a:r>
            <a:r>
              <a:rPr lang="en-US" b="0" i="1"/>
              <a:t>should</a:t>
            </a:r>
            <a:r>
              <a:rPr lang="en-US" b="0"/>
              <a:t> support them.</a:t>
            </a:r>
          </a:p>
          <a:p>
            <a:pPr marL="457200" indent="-457200">
              <a:buFont typeface="+mj-lt"/>
              <a:buAutoNum type="arabicPeriod"/>
            </a:pPr>
            <a:r>
              <a:rPr lang="en-US" b="0"/>
              <a:t>There are many variations in whether and how screen readers support these techniques. This is constantly changing and is more than we can track.  </a:t>
            </a:r>
          </a:p>
          <a:p>
            <a:pPr marL="457200" indent="-457200">
              <a:buFont typeface="+mj-lt"/>
              <a:buAutoNum type="arabicPeriod"/>
            </a:pPr>
            <a:r>
              <a:rPr lang="en-US" b="0"/>
              <a:t>If you discover a screen reader failure to support any of these techniques, please file a bug with the screen reader maker. </a:t>
            </a:r>
          </a:p>
        </p:txBody>
      </p:sp>
    </p:spTree>
    <p:extLst>
      <p:ext uri="{BB962C8B-B14F-4D97-AF65-F5344CB8AC3E}">
        <p14:creationId xmlns:p14="http://schemas.microsoft.com/office/powerpoint/2010/main" val="3473935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A2AC-794E-9072-6024-7829791FF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1EF375-797F-F6D6-F5B3-0471A36EAC8E}"/>
              </a:ext>
            </a:extLst>
          </p:cNvPr>
          <p:cNvSpPr>
            <a:spLocks noGrp="1"/>
          </p:cNvSpPr>
          <p:nvPr>
            <p:ph type="title"/>
          </p:nvPr>
        </p:nvSpPr>
        <p:spPr>
          <a:xfrm>
            <a:off x="671756" y="371511"/>
            <a:ext cx="8183759" cy="991998"/>
          </a:xfrm>
        </p:spPr>
        <p:txBody>
          <a:bodyPr lIns="91440" tIns="45720" rIns="91440" bIns="45720" anchor="b">
            <a:normAutofit/>
          </a:bodyPr>
          <a:lstStyle/>
          <a:p>
            <a:r>
              <a:rPr lang="en-US"/>
              <a:t>Grackle plugin for Google</a:t>
            </a:r>
          </a:p>
        </p:txBody>
      </p:sp>
      <p:sp>
        <p:nvSpPr>
          <p:cNvPr id="3" name="Content Placeholder 2">
            <a:extLst>
              <a:ext uri="{FF2B5EF4-FFF2-40B4-BE49-F238E27FC236}">
                <a16:creationId xmlns:a16="http://schemas.microsoft.com/office/drawing/2014/main" id="{515CE369-BE2F-E2F8-AB2E-B1291AFCAC2F}"/>
              </a:ext>
            </a:extLst>
          </p:cNvPr>
          <p:cNvSpPr>
            <a:spLocks noGrp="1"/>
          </p:cNvSpPr>
          <p:nvPr>
            <p:ph type="body" sz="quarter" idx="11"/>
          </p:nvPr>
        </p:nvSpPr>
        <p:spPr>
          <a:xfrm>
            <a:off x="646854" y="1574680"/>
            <a:ext cx="8196210" cy="4664074"/>
          </a:xfrm>
        </p:spPr>
        <p:txBody>
          <a:bodyPr lIns="91440" tIns="45720" rIns="91440" bIns="45720" anchor="t"/>
          <a:lstStyle/>
          <a:p>
            <a:pPr marL="0" indent="0">
              <a:buNone/>
            </a:pPr>
            <a:r>
              <a:rPr lang="en-US" b="0"/>
              <a:t>Regarding Google, this presentation focuses on the native capabilities of Google Docs and Slides. In some cases, where Google falls short, Grackle Workspace might provide a solution. </a:t>
            </a:r>
          </a:p>
          <a:p>
            <a:r>
              <a:rPr lang="en-US" b="0"/>
              <a:t>Adds an accessibility checker </a:t>
            </a:r>
          </a:p>
          <a:p>
            <a:r>
              <a:rPr lang="en-US" b="0"/>
              <a:t>Adds the ability to export to tagged PDF</a:t>
            </a:r>
          </a:p>
          <a:p>
            <a:r>
              <a:rPr lang="en-US" b="0"/>
              <a:t>More info at </a:t>
            </a:r>
            <a:r>
              <a:rPr lang="en-US" b="0" err="1">
                <a:hlinkClick r:id="rId3"/>
              </a:rPr>
              <a:t>grackledocs.com</a:t>
            </a:r>
            <a:endParaRPr lang="en-US" b="0"/>
          </a:p>
          <a:p>
            <a:endParaRPr lang="en-US" b="0"/>
          </a:p>
        </p:txBody>
      </p:sp>
    </p:spTree>
    <p:extLst>
      <p:ext uri="{BB962C8B-B14F-4D97-AF65-F5344CB8AC3E}">
        <p14:creationId xmlns:p14="http://schemas.microsoft.com/office/powerpoint/2010/main" val="387715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lIns="91440" tIns="45720" rIns="91440" bIns="45720" anchor="b">
            <a:normAutofit/>
          </a:bodyPr>
          <a:lstStyle/>
          <a:p>
            <a:r>
              <a:rPr lang="en-US"/>
              <a:t>Technique #1</a:t>
            </a:r>
            <a:br>
              <a:rPr lang="en-US"/>
            </a:br>
            <a:r>
              <a:rPr lang="en-US"/>
              <a:t>Alt Text</a:t>
            </a:r>
          </a:p>
        </p:txBody>
      </p:sp>
    </p:spTree>
    <p:custDataLst>
      <p:tags r:id="rId1"/>
    </p:custDataLst>
    <p:extLst>
      <p:ext uri="{BB962C8B-B14F-4D97-AF65-F5344CB8AC3E}">
        <p14:creationId xmlns:p14="http://schemas.microsoft.com/office/powerpoint/2010/main" val="4093039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308958" cy="991998"/>
          </a:xfrm>
        </p:spPr>
        <p:txBody>
          <a:bodyPr lIns="91440" tIns="45720" rIns="91440" bIns="45720" anchor="ctr">
            <a:normAutofit/>
          </a:bodyPr>
          <a:lstStyle/>
          <a:p>
            <a:r>
              <a:rPr lang="en-US"/>
              <a:t>Alt Text in Microsoft Word &amp; PowerPoint (desktop)</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18133" y="1606093"/>
            <a:ext cx="3346638" cy="4015497"/>
          </a:xfrm>
        </p:spPr>
        <p:txBody>
          <a:bodyPr lIns="91440" tIns="45720" rIns="91440" bIns="45720" anchor="t"/>
          <a:lstStyle/>
          <a:p>
            <a:r>
              <a:rPr lang="en-US" b="0"/>
              <a:t>Right click image to show context menu</a:t>
            </a:r>
            <a:endParaRPr lang="en-US"/>
          </a:p>
          <a:p>
            <a:r>
              <a:rPr lang="en-US" b="0"/>
              <a:t>Select “View Alt Text” from the menu</a:t>
            </a:r>
            <a:endParaRPr lang="en-US" b="0">
              <a:ea typeface="Open Sans"/>
            </a:endParaRPr>
          </a:p>
        </p:txBody>
      </p:sp>
      <p:pic>
        <p:nvPicPr>
          <p:cNvPr id="5" name="Picture 4" descr="Screen shot of the context menu next to an image of an adorable kitten, with View Alt Text highlighted">
            <a:extLst>
              <a:ext uri="{FF2B5EF4-FFF2-40B4-BE49-F238E27FC236}">
                <a16:creationId xmlns:a16="http://schemas.microsoft.com/office/drawing/2014/main" id="{25B2E486-6F70-AB1A-A1DC-DE0181E82047}"/>
              </a:ext>
            </a:extLst>
          </p:cNvPr>
          <p:cNvPicPr>
            <a:picLocks noChangeAspect="1"/>
          </p:cNvPicPr>
          <p:nvPr/>
        </p:nvPicPr>
        <p:blipFill>
          <a:blip r:embed="rId3"/>
          <a:stretch>
            <a:fillRect/>
          </a:stretch>
        </p:blipFill>
        <p:spPr>
          <a:xfrm>
            <a:off x="3852149" y="1273628"/>
            <a:ext cx="5002931" cy="4669971"/>
          </a:xfrm>
          <a:prstGeom prst="rect">
            <a:avLst/>
          </a:prstGeom>
        </p:spPr>
      </p:pic>
    </p:spTree>
    <p:extLst>
      <p:ext uri="{BB962C8B-B14F-4D97-AF65-F5344CB8AC3E}">
        <p14:creationId xmlns:p14="http://schemas.microsoft.com/office/powerpoint/2010/main" val="947013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C6DDD-4C30-4C20-827A-4828F9DCA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3E743-01FC-D31F-DC0B-696ED544913D}"/>
              </a:ext>
            </a:extLst>
          </p:cNvPr>
          <p:cNvSpPr>
            <a:spLocks noGrp="1"/>
          </p:cNvSpPr>
          <p:nvPr>
            <p:ph type="title"/>
          </p:nvPr>
        </p:nvSpPr>
        <p:spPr>
          <a:xfrm>
            <a:off x="671756" y="371511"/>
            <a:ext cx="8183759" cy="991998"/>
          </a:xfrm>
        </p:spPr>
        <p:txBody>
          <a:bodyPr lIns="91440" tIns="45720" rIns="91440" bIns="45720" anchor="ctr">
            <a:normAutofit/>
          </a:bodyPr>
          <a:lstStyle/>
          <a:p>
            <a:r>
              <a:rPr lang="en-US"/>
              <a:t>Alt Text in PowerPoint for the Web</a:t>
            </a:r>
          </a:p>
        </p:txBody>
      </p:sp>
      <p:sp>
        <p:nvSpPr>
          <p:cNvPr id="3" name="Text Placeholder 2">
            <a:extLst>
              <a:ext uri="{FF2B5EF4-FFF2-40B4-BE49-F238E27FC236}">
                <a16:creationId xmlns:a16="http://schemas.microsoft.com/office/drawing/2014/main" id="{1AE95B24-09B0-8C05-6540-6EF1228EEB70}"/>
              </a:ext>
            </a:extLst>
          </p:cNvPr>
          <p:cNvSpPr>
            <a:spLocks noGrp="1"/>
          </p:cNvSpPr>
          <p:nvPr>
            <p:ph type="body" sz="quarter" idx="11"/>
          </p:nvPr>
        </p:nvSpPr>
        <p:spPr>
          <a:xfrm>
            <a:off x="658814" y="1736725"/>
            <a:ext cx="4177592" cy="2053077"/>
          </a:xfrm>
        </p:spPr>
        <p:txBody>
          <a:bodyPr lIns="91440" tIns="45720" rIns="91440" bIns="45720" anchor="t"/>
          <a:lstStyle/>
          <a:p>
            <a:r>
              <a:rPr lang="en-US" sz="2200" b="0"/>
              <a:t>In PowerPoint for the Web, right click the image and choose ‘Alt Text’ from the context menu. </a:t>
            </a:r>
          </a:p>
        </p:txBody>
      </p:sp>
      <p:pic>
        <p:nvPicPr>
          <p:cNvPr id="8" name="Picture 7" descr="In PowerPoint for the web a user right clicks on on image and exposes the context menu, Alt Text has focus.">
            <a:extLst>
              <a:ext uri="{FF2B5EF4-FFF2-40B4-BE49-F238E27FC236}">
                <a16:creationId xmlns:a16="http://schemas.microsoft.com/office/drawing/2014/main" id="{0191B16C-C30C-1C97-2DAA-E3FFEAE0A1A5}"/>
              </a:ext>
            </a:extLst>
          </p:cNvPr>
          <p:cNvPicPr>
            <a:picLocks noChangeAspect="1"/>
          </p:cNvPicPr>
          <p:nvPr/>
        </p:nvPicPr>
        <p:blipFill>
          <a:blip r:embed="rId3"/>
          <a:stretch>
            <a:fillRect/>
          </a:stretch>
        </p:blipFill>
        <p:spPr>
          <a:xfrm>
            <a:off x="2251176" y="1222055"/>
            <a:ext cx="5170459" cy="4881137"/>
          </a:xfrm>
          <a:prstGeom prst="rect">
            <a:avLst/>
          </a:prstGeom>
        </p:spPr>
      </p:pic>
    </p:spTree>
    <p:extLst>
      <p:ext uri="{BB962C8B-B14F-4D97-AF65-F5344CB8AC3E}">
        <p14:creationId xmlns:p14="http://schemas.microsoft.com/office/powerpoint/2010/main" val="3176920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E632-3481-2D58-D5B6-30CF58499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DEAFC-60D9-1AE6-B19D-09D5EE897E68}"/>
              </a:ext>
            </a:extLst>
          </p:cNvPr>
          <p:cNvSpPr>
            <a:spLocks noGrp="1"/>
          </p:cNvSpPr>
          <p:nvPr>
            <p:ph type="title"/>
          </p:nvPr>
        </p:nvSpPr>
        <p:spPr>
          <a:xfrm>
            <a:off x="671756" y="371511"/>
            <a:ext cx="8183759" cy="991998"/>
          </a:xfrm>
        </p:spPr>
        <p:txBody>
          <a:bodyPr lIns="91440" tIns="45720" rIns="91440" bIns="45720" anchor="ctr">
            <a:normAutofit/>
          </a:bodyPr>
          <a:lstStyle/>
          <a:p>
            <a:r>
              <a:rPr lang="en-US"/>
              <a:t>Alt Text in Word for the Web</a:t>
            </a:r>
          </a:p>
        </p:txBody>
      </p:sp>
      <p:pic>
        <p:nvPicPr>
          <p:cNvPr id="8" name="Picture 7" descr="In Word for the web, a user right clicks on the image to expose the context menu. The Format Picture panel is exposed showing the description field to add alt text.">
            <a:extLst>
              <a:ext uri="{FF2B5EF4-FFF2-40B4-BE49-F238E27FC236}">
                <a16:creationId xmlns:a16="http://schemas.microsoft.com/office/drawing/2014/main" id="{864B7798-0BAE-33FC-DB5A-FBE44072596D}"/>
              </a:ext>
            </a:extLst>
          </p:cNvPr>
          <p:cNvPicPr>
            <a:picLocks noChangeAspect="1"/>
          </p:cNvPicPr>
          <p:nvPr/>
        </p:nvPicPr>
        <p:blipFill>
          <a:blip r:embed="rId3"/>
          <a:stretch>
            <a:fillRect/>
          </a:stretch>
        </p:blipFill>
        <p:spPr>
          <a:xfrm>
            <a:off x="2015700" y="3283137"/>
            <a:ext cx="5112599" cy="2842147"/>
          </a:xfrm>
          <a:prstGeom prst="rect">
            <a:avLst/>
          </a:prstGeom>
          <a:ln>
            <a:solidFill>
              <a:srgbClr val="000000"/>
            </a:solidFill>
          </a:ln>
          <a:effectLst>
            <a:outerShdw blurRad="50800" dist="38100" dir="8100000" algn="tr" rotWithShape="0">
              <a:prstClr val="black">
                <a:alpha val="40000"/>
              </a:prstClr>
            </a:outerShdw>
          </a:effectLst>
        </p:spPr>
      </p:pic>
      <p:sp>
        <p:nvSpPr>
          <p:cNvPr id="14" name="Text Placeholder 13">
            <a:extLst>
              <a:ext uri="{FF2B5EF4-FFF2-40B4-BE49-F238E27FC236}">
                <a16:creationId xmlns:a16="http://schemas.microsoft.com/office/drawing/2014/main" id="{AEF7E1D3-6838-A883-37DA-9BF72CFC0E3C}"/>
              </a:ext>
            </a:extLst>
          </p:cNvPr>
          <p:cNvSpPr>
            <a:spLocks noGrp="1"/>
          </p:cNvSpPr>
          <p:nvPr>
            <p:ph type="body" sz="quarter" idx="11"/>
          </p:nvPr>
        </p:nvSpPr>
        <p:spPr/>
        <p:txBody>
          <a:bodyPr/>
          <a:lstStyle/>
          <a:p>
            <a:r>
              <a:rPr lang="en-US" sz="2200" b="0"/>
              <a:t>In Word for the Web, there is no option to add or edit alt text from the context menu. This critical option is hidden by default. Users must choose ‘Format Picture.’</a:t>
            </a:r>
          </a:p>
        </p:txBody>
      </p:sp>
    </p:spTree>
    <p:extLst>
      <p:ext uri="{BB962C8B-B14F-4D97-AF65-F5344CB8AC3E}">
        <p14:creationId xmlns:p14="http://schemas.microsoft.com/office/powerpoint/2010/main" val="239651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a:bodyPr>
          <a:lstStyle/>
          <a:p>
            <a:r>
              <a:rPr lang="en-US"/>
              <a:t>Alt Text Panel (Word desktop, PPT desktop &amp; web)</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64281" y="1725788"/>
            <a:ext cx="5087014" cy="4025725"/>
          </a:xfrm>
        </p:spPr>
        <p:txBody>
          <a:bodyPr lIns="91440" tIns="45720" rIns="91440" bIns="45720" anchor="t"/>
          <a:lstStyle/>
          <a:p>
            <a:r>
              <a:rPr lang="en-US" b="0"/>
              <a:t>Enter alt text in description field</a:t>
            </a:r>
          </a:p>
          <a:p>
            <a:r>
              <a:rPr lang="en-US" b="0"/>
              <a:t>Images that are purely decorative, select “Mark as decorative” </a:t>
            </a:r>
          </a:p>
          <a:p>
            <a:r>
              <a:rPr lang="en-US" b="0"/>
              <a:t>“Generate a description for me” automatically creates a description, but use with caution (or not at all)</a:t>
            </a:r>
          </a:p>
        </p:txBody>
      </p:sp>
      <p:pic>
        <p:nvPicPr>
          <p:cNvPr id="5" name="Picture 4" descr="The Alt Text panel in PowerPoint for web. ">
            <a:extLst>
              <a:ext uri="{FF2B5EF4-FFF2-40B4-BE49-F238E27FC236}">
                <a16:creationId xmlns:a16="http://schemas.microsoft.com/office/drawing/2014/main" id="{6079350E-60FA-8C0F-B0D2-583547BFA5BF}"/>
              </a:ext>
            </a:extLst>
          </p:cNvPr>
          <p:cNvPicPr>
            <a:picLocks noChangeAspect="1"/>
          </p:cNvPicPr>
          <p:nvPr/>
        </p:nvPicPr>
        <p:blipFill>
          <a:blip r:embed="rId3"/>
          <a:stretch>
            <a:fillRect/>
          </a:stretch>
        </p:blipFill>
        <p:spPr>
          <a:xfrm>
            <a:off x="5894024" y="1360868"/>
            <a:ext cx="2861117" cy="4390645"/>
          </a:xfrm>
          <a:prstGeom prst="rect">
            <a:avLst/>
          </a:prstGeom>
          <a:ln>
            <a:solidFill>
              <a:srgbClr val="000000"/>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480801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a:bodyPr>
          <a:lstStyle/>
          <a:p>
            <a:r>
              <a:rPr lang="en-US"/>
              <a:t>Format Picture Panel (Word forWeb)</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21022" y="1615955"/>
            <a:ext cx="8326507" cy="4015497"/>
          </a:xfrm>
        </p:spPr>
        <p:txBody>
          <a:bodyPr lIns="91440" tIns="45720" rIns="91440" bIns="45720" anchor="t"/>
          <a:lstStyle/>
          <a:p>
            <a:r>
              <a:rPr lang="en-US" sz="2000" b="0"/>
              <a:t>Add Alt text in "Description" field</a:t>
            </a:r>
          </a:p>
          <a:p>
            <a:r>
              <a:rPr lang="en-US" sz="2000" b="0"/>
              <a:t>Can’t mark images as decorative</a:t>
            </a:r>
          </a:p>
        </p:txBody>
      </p:sp>
      <p:pic>
        <p:nvPicPr>
          <p:cNvPr id="6" name="Picture 5" descr="Format Picture panel in Word for the Web.">
            <a:extLst>
              <a:ext uri="{FF2B5EF4-FFF2-40B4-BE49-F238E27FC236}">
                <a16:creationId xmlns:a16="http://schemas.microsoft.com/office/drawing/2014/main" id="{CCBE20BE-42C9-BAC8-7AB5-96F8DADF8699}"/>
              </a:ext>
            </a:extLst>
          </p:cNvPr>
          <p:cNvPicPr>
            <a:picLocks noChangeAspect="1"/>
          </p:cNvPicPr>
          <p:nvPr/>
        </p:nvPicPr>
        <p:blipFill>
          <a:blip r:embed="rId3"/>
          <a:stretch>
            <a:fillRect/>
          </a:stretch>
        </p:blipFill>
        <p:spPr>
          <a:xfrm>
            <a:off x="943468" y="2511051"/>
            <a:ext cx="7257063" cy="3372847"/>
          </a:xfrm>
          <a:prstGeom prst="rect">
            <a:avLst/>
          </a:prstGeom>
          <a:ln>
            <a:solidFill>
              <a:srgbClr val="000000"/>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818698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fontScale="90000"/>
          </a:bodyPr>
          <a:lstStyle/>
          <a:p>
            <a:r>
              <a:rPr lang="en-US"/>
              <a:t>Background images on Master Slide in PowerPoint Desktop only</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623437"/>
            <a:ext cx="8196210" cy="4015497"/>
          </a:xfrm>
        </p:spPr>
        <p:txBody>
          <a:bodyPr lIns="91440" tIns="45720" rIns="91440" bIns="45720" anchor="t"/>
          <a:lstStyle/>
          <a:p>
            <a:r>
              <a:rPr lang="en-US" sz="2000" b="0"/>
              <a:t>Select the "View" tab, choose "Slide Master"</a:t>
            </a:r>
          </a:p>
          <a:p>
            <a:pPr lvl="1"/>
            <a:r>
              <a:rPr lang="en-US" sz="1800" b="0"/>
              <a:t>Select image, right click &gt; Alt text</a:t>
            </a:r>
            <a:endParaRPr lang="en-US" sz="1800" b="0">
              <a:ea typeface="Open Sans"/>
            </a:endParaRPr>
          </a:p>
          <a:p>
            <a:pPr lvl="1"/>
            <a:r>
              <a:rPr lang="en-US" sz="1800" b="0"/>
              <a:t>Check "Mark as decorative" checkbox</a:t>
            </a:r>
            <a:endParaRPr lang="en-US" sz="2000" b="0"/>
          </a:p>
        </p:txBody>
      </p:sp>
      <p:pic>
        <p:nvPicPr>
          <p:cNvPr id="6" name="Picture 5" descr="Screen shot of PowerPoint slide master view.">
            <a:extLst>
              <a:ext uri="{FF2B5EF4-FFF2-40B4-BE49-F238E27FC236}">
                <a16:creationId xmlns:a16="http://schemas.microsoft.com/office/drawing/2014/main" id="{109BED53-E9F2-CF72-4775-ED7D35DB5361}"/>
              </a:ext>
            </a:extLst>
          </p:cNvPr>
          <p:cNvPicPr>
            <a:picLocks noChangeAspect="1"/>
          </p:cNvPicPr>
          <p:nvPr/>
        </p:nvPicPr>
        <p:blipFill>
          <a:blip r:embed="rId3"/>
          <a:stretch>
            <a:fillRect/>
          </a:stretch>
        </p:blipFill>
        <p:spPr>
          <a:xfrm>
            <a:off x="1621941" y="2925955"/>
            <a:ext cx="5905744" cy="308371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74211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a:bodyPr>
          <a:lstStyle/>
          <a:p>
            <a:r>
              <a:rPr lang="en-US"/>
              <a:t>Alt Text in Google Docs &amp; Google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64281" y="1725788"/>
            <a:ext cx="5174441" cy="4025725"/>
          </a:xfrm>
        </p:spPr>
        <p:txBody>
          <a:bodyPr lIns="91440" tIns="45720" rIns="91440" bIns="45720" anchor="t"/>
          <a:lstStyle/>
          <a:p>
            <a:r>
              <a:rPr lang="en-US" b="0"/>
              <a:t>Right click image</a:t>
            </a:r>
          </a:p>
          <a:p>
            <a:pPr lvl="1"/>
            <a:r>
              <a:rPr lang="en-US" b="0"/>
              <a:t>Select “Alt text” from the context menu</a:t>
            </a:r>
            <a:endParaRPr lang="en-US" b="0">
              <a:ea typeface="Open Sans"/>
            </a:endParaRPr>
          </a:p>
          <a:p>
            <a:pPr lvl="1"/>
            <a:r>
              <a:rPr lang="en-US" b="0"/>
              <a:t>Add Alt text in "Description" field</a:t>
            </a:r>
            <a:endParaRPr lang="en-US" b="0">
              <a:ea typeface="Open Sans"/>
            </a:endParaRPr>
          </a:p>
          <a:p>
            <a:r>
              <a:rPr lang="en-US" b="0"/>
              <a:t>Optionally, add “Title” but:</a:t>
            </a:r>
            <a:endParaRPr lang="en-US" b="0">
              <a:ea typeface="Open Sans"/>
            </a:endParaRPr>
          </a:p>
          <a:p>
            <a:pPr lvl="1"/>
            <a:r>
              <a:rPr lang="en-US" b="0"/>
              <a:t>Know that “Title” will not survive if document is exported to Word, PPT, PDF</a:t>
            </a:r>
            <a:endParaRPr lang="en-US" b="0">
              <a:ea typeface="Open Sans"/>
            </a:endParaRPr>
          </a:p>
          <a:p>
            <a:r>
              <a:rPr lang="en-US" b="0"/>
              <a:t>Can’t mark images as decorative</a:t>
            </a:r>
            <a:endParaRPr lang="en-US" b="0">
              <a:ea typeface="Open Sans"/>
            </a:endParaRPr>
          </a:p>
        </p:txBody>
      </p:sp>
      <p:pic>
        <p:nvPicPr>
          <p:cNvPr id="4" name="Picture 3" descr="Screen shot of Alt Text panel in Google Docs.">
            <a:extLst>
              <a:ext uri="{FF2B5EF4-FFF2-40B4-BE49-F238E27FC236}">
                <a16:creationId xmlns:a16="http://schemas.microsoft.com/office/drawing/2014/main" id="{94C6831B-450D-14A5-8B5A-3D3F12F69EBB}"/>
              </a:ext>
            </a:extLst>
          </p:cNvPr>
          <p:cNvPicPr>
            <a:picLocks noChangeAspect="1"/>
          </p:cNvPicPr>
          <p:nvPr/>
        </p:nvPicPr>
        <p:blipFill>
          <a:blip r:embed="rId3"/>
          <a:stretch>
            <a:fillRect/>
          </a:stretch>
        </p:blipFill>
        <p:spPr>
          <a:xfrm>
            <a:off x="5918966" y="1736726"/>
            <a:ext cx="2981858" cy="3830417"/>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5736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694D-A247-E3AD-208E-5B08BEE2E1D7}"/>
              </a:ext>
            </a:extLst>
          </p:cNvPr>
          <p:cNvSpPr>
            <a:spLocks noGrp="1"/>
          </p:cNvSpPr>
          <p:nvPr>
            <p:ph type="title"/>
          </p:nvPr>
        </p:nvSpPr>
        <p:spPr/>
        <p:txBody>
          <a:bodyPr/>
          <a:lstStyle/>
          <a:p>
            <a:r>
              <a:rPr lang="en-US"/>
              <a:t>Alt Text in Canva</a:t>
            </a:r>
          </a:p>
        </p:txBody>
      </p:sp>
      <p:sp>
        <p:nvSpPr>
          <p:cNvPr id="3" name="Text Placeholder 2">
            <a:extLst>
              <a:ext uri="{FF2B5EF4-FFF2-40B4-BE49-F238E27FC236}">
                <a16:creationId xmlns:a16="http://schemas.microsoft.com/office/drawing/2014/main" id="{5DB297EF-75D8-0D61-D979-909C1AE8EB8B}"/>
              </a:ext>
            </a:extLst>
          </p:cNvPr>
          <p:cNvSpPr>
            <a:spLocks noGrp="1"/>
          </p:cNvSpPr>
          <p:nvPr>
            <p:ph type="body" sz="quarter" idx="11"/>
          </p:nvPr>
        </p:nvSpPr>
        <p:spPr>
          <a:xfrm>
            <a:off x="659305" y="1736725"/>
            <a:ext cx="3912695" cy="4015497"/>
          </a:xfrm>
        </p:spPr>
        <p:txBody>
          <a:bodyPr/>
          <a:lstStyle/>
          <a:p>
            <a:r>
              <a:rPr lang="en-US" b="0"/>
              <a:t>Right click image to show context menu</a:t>
            </a:r>
          </a:p>
          <a:p>
            <a:r>
              <a:rPr lang="en-US" b="0"/>
              <a:t>Select “Alternative Text” from the menu</a:t>
            </a:r>
          </a:p>
        </p:txBody>
      </p:sp>
      <p:pic>
        <p:nvPicPr>
          <p:cNvPr id="8" name="Picture 7" descr="Screen shot of the Canva context menu next to an image of an adorable kitten, with Alternative text highlighted">
            <a:extLst>
              <a:ext uri="{FF2B5EF4-FFF2-40B4-BE49-F238E27FC236}">
                <a16:creationId xmlns:a16="http://schemas.microsoft.com/office/drawing/2014/main" id="{9DB1AFC4-0089-A06D-F82A-A24C0491B7B4}"/>
              </a:ext>
            </a:extLst>
          </p:cNvPr>
          <p:cNvPicPr>
            <a:picLocks noChangeAspect="1"/>
          </p:cNvPicPr>
          <p:nvPr/>
        </p:nvPicPr>
        <p:blipFill>
          <a:blip r:embed="rId3"/>
          <a:stretch>
            <a:fillRect/>
          </a:stretch>
        </p:blipFill>
        <p:spPr>
          <a:xfrm>
            <a:off x="4572000" y="1393859"/>
            <a:ext cx="3974148" cy="4663639"/>
          </a:xfrm>
          <a:prstGeom prst="rect">
            <a:avLst/>
          </a:prstGeom>
        </p:spPr>
      </p:pic>
    </p:spTree>
    <p:extLst>
      <p:ext uri="{BB962C8B-B14F-4D97-AF65-F5344CB8AC3E}">
        <p14:creationId xmlns:p14="http://schemas.microsoft.com/office/powerpoint/2010/main" val="721382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3205-5233-72BD-D8C0-64A71BB44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B6385-0338-C004-139F-53D821128274}"/>
              </a:ext>
            </a:extLst>
          </p:cNvPr>
          <p:cNvSpPr>
            <a:spLocks noGrp="1"/>
          </p:cNvSpPr>
          <p:nvPr>
            <p:ph type="title"/>
          </p:nvPr>
        </p:nvSpPr>
        <p:spPr>
          <a:xfrm>
            <a:off x="671756" y="371511"/>
            <a:ext cx="8183759" cy="991998"/>
          </a:xfrm>
        </p:spPr>
        <p:txBody>
          <a:bodyPr lIns="91440" tIns="45720" rIns="91440" bIns="45720" anchor="ctr">
            <a:normAutofit/>
          </a:bodyPr>
          <a:lstStyle/>
          <a:p>
            <a:r>
              <a:rPr lang="en-US"/>
              <a:t>Canva Alt Text Panel</a:t>
            </a:r>
          </a:p>
        </p:txBody>
      </p:sp>
      <p:sp>
        <p:nvSpPr>
          <p:cNvPr id="3" name="Text Placeholder 2">
            <a:extLst>
              <a:ext uri="{FF2B5EF4-FFF2-40B4-BE49-F238E27FC236}">
                <a16:creationId xmlns:a16="http://schemas.microsoft.com/office/drawing/2014/main" id="{E2CF7F59-B0ED-8CF6-2558-28C9570FD625}"/>
              </a:ext>
            </a:extLst>
          </p:cNvPr>
          <p:cNvSpPr>
            <a:spLocks noGrp="1"/>
          </p:cNvSpPr>
          <p:nvPr>
            <p:ph type="body" sz="quarter" idx="11"/>
          </p:nvPr>
        </p:nvSpPr>
        <p:spPr>
          <a:xfrm>
            <a:off x="664281" y="1725788"/>
            <a:ext cx="3907719" cy="4025725"/>
          </a:xfrm>
        </p:spPr>
        <p:txBody>
          <a:bodyPr lIns="91440" tIns="45720" rIns="91440" bIns="45720" anchor="t"/>
          <a:lstStyle/>
          <a:p>
            <a:r>
              <a:rPr lang="en-US" b="0"/>
              <a:t>Images that are purely decorative, select “Mark as decorative” checkbox</a:t>
            </a:r>
          </a:p>
          <a:p>
            <a:r>
              <a:rPr lang="en-US" b="0"/>
              <a:t>“Suggest for me” automatically creates a description, but use with caution</a:t>
            </a:r>
          </a:p>
        </p:txBody>
      </p:sp>
      <p:pic>
        <p:nvPicPr>
          <p:cNvPr id="5" name="Picture 4" descr="Screen shot of the Canva Alternative text menu. There is a textarea for alternative text and a checkbox to mark as decorative">
            <a:extLst>
              <a:ext uri="{FF2B5EF4-FFF2-40B4-BE49-F238E27FC236}">
                <a16:creationId xmlns:a16="http://schemas.microsoft.com/office/drawing/2014/main" id="{0AFD8FD2-64BA-F1FF-374A-D119BFCE416A}"/>
              </a:ext>
            </a:extLst>
          </p:cNvPr>
          <p:cNvPicPr>
            <a:picLocks noChangeAspect="1"/>
          </p:cNvPicPr>
          <p:nvPr/>
        </p:nvPicPr>
        <p:blipFill>
          <a:blip r:embed="rId3"/>
          <a:srcRect l="2312" r="2128" b="721"/>
          <a:stretch>
            <a:fillRect/>
          </a:stretch>
        </p:blipFill>
        <p:spPr>
          <a:xfrm>
            <a:off x="4845268" y="867510"/>
            <a:ext cx="3373821" cy="4639911"/>
          </a:xfrm>
          <a:prstGeom prst="rect">
            <a:avLst/>
          </a:prstGeom>
          <a:ln>
            <a:solidFill>
              <a:schemeClr val="accent1"/>
            </a:solidFill>
          </a:ln>
        </p:spPr>
      </p:pic>
    </p:spTree>
    <p:extLst>
      <p:ext uri="{BB962C8B-B14F-4D97-AF65-F5344CB8AC3E}">
        <p14:creationId xmlns:p14="http://schemas.microsoft.com/office/powerpoint/2010/main" val="2288148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756" y="371511"/>
            <a:ext cx="8183759" cy="991998"/>
          </a:xfrm>
        </p:spPr>
        <p:txBody>
          <a:bodyPr>
            <a:normAutofit/>
          </a:bodyPr>
          <a:lstStyle/>
          <a:p>
            <a:r>
              <a:rPr lang="en-US"/>
              <a:t>Technique #1: Converting to PDF</a:t>
            </a:r>
          </a:p>
        </p:txBody>
      </p:sp>
      <p:sp>
        <p:nvSpPr>
          <p:cNvPr id="3" name="Text Placeholder 2">
            <a:extLst>
              <a:ext uri="{FF2B5EF4-FFF2-40B4-BE49-F238E27FC236}">
                <a16:creationId xmlns:a16="http://schemas.microsoft.com/office/drawing/2014/main" id="{F368576B-ADEC-DF41-2C4D-1D5255BF74B5}"/>
              </a:ext>
            </a:extLst>
          </p:cNvPr>
          <p:cNvSpPr>
            <a:spLocks noGrp="1"/>
          </p:cNvSpPr>
          <p:nvPr>
            <p:ph type="body" sz="quarter" idx="11"/>
          </p:nvPr>
        </p:nvSpPr>
        <p:spPr>
          <a:xfrm>
            <a:off x="671755" y="1736725"/>
            <a:ext cx="8183759" cy="4343441"/>
          </a:xfrm>
        </p:spPr>
        <p:txBody>
          <a:bodyPr/>
          <a:lstStyle/>
          <a:p>
            <a:r>
              <a:rPr lang="en-US">
                <a:solidFill>
                  <a:srgbClr val="FF0000"/>
                </a:solidFill>
              </a:rPr>
              <a:t>New!</a:t>
            </a:r>
            <a:r>
              <a:rPr lang="en-US" b="0"/>
              <a:t> Google Docs now supports tagged PDF. </a:t>
            </a:r>
          </a:p>
          <a:p>
            <a:pPr lvl="1"/>
            <a:r>
              <a:rPr lang="en-US" b="0"/>
              <a:t>Google Slides does not, but Grackle fills this gap.  </a:t>
            </a:r>
          </a:p>
          <a:p>
            <a:r>
              <a:rPr lang="en-US" b="0">
                <a:ea typeface="Open Sans"/>
              </a:rPr>
              <a:t>Canva: </a:t>
            </a:r>
          </a:p>
          <a:p>
            <a:pPr lvl="1"/>
            <a:r>
              <a:rPr lang="en-US" b="0">
                <a:ea typeface="Open Sans"/>
              </a:rPr>
              <a:t>Alt text for images is passed to PDF. </a:t>
            </a:r>
          </a:p>
          <a:p>
            <a:pPr lvl="1"/>
            <a:r>
              <a:rPr lang="en-US" b="0">
                <a:ea typeface="Open Sans"/>
              </a:rPr>
              <a:t>Images marked as decorative are </a:t>
            </a:r>
            <a:r>
              <a:rPr lang="en-US" b="0" i="1">
                <a:ea typeface="Open Sans"/>
              </a:rPr>
              <a:t>not </a:t>
            </a:r>
            <a:r>
              <a:rPr lang="en-US" b="0">
                <a:ea typeface="Open Sans"/>
              </a:rPr>
              <a:t>properly tagged in PDFs (they are not </a:t>
            </a:r>
            <a:r>
              <a:rPr lang="en-US" b="0" err="1">
                <a:ea typeface="Open Sans"/>
              </a:rPr>
              <a:t>artifacted</a:t>
            </a:r>
            <a:r>
              <a:rPr lang="en-US" b="0">
                <a:ea typeface="Open Sans"/>
              </a:rPr>
              <a:t> from the tag tree). This is a known bug and should be fixed soon.  </a:t>
            </a:r>
          </a:p>
          <a:p>
            <a:r>
              <a:rPr lang="en-US" b="0">
                <a:ea typeface="Open Sans"/>
              </a:rPr>
              <a:t>Microsoft Office</a:t>
            </a:r>
          </a:p>
          <a:p>
            <a:pPr lvl="1"/>
            <a:r>
              <a:rPr lang="en-US" b="0">
                <a:ea typeface="Open Sans"/>
              </a:rPr>
              <a:t>There are many ways to export to PDF. </a:t>
            </a:r>
          </a:p>
          <a:p>
            <a:pPr lvl="1"/>
            <a:r>
              <a:rPr lang="en-US" b="0">
                <a:ea typeface="Open Sans"/>
              </a:rPr>
              <a:t>All methods result in similar output. </a:t>
            </a:r>
          </a:p>
          <a:p>
            <a:pPr lvl="1"/>
            <a:r>
              <a:rPr lang="en-US">
                <a:ea typeface="Open Sans"/>
              </a:rPr>
              <a:t>Look for a checkbox or radio button to enable tags</a:t>
            </a:r>
            <a:r>
              <a:rPr lang="en-US" b="0">
                <a:ea typeface="Open Sans"/>
              </a:rPr>
              <a:t> and be sure it’s checked!</a:t>
            </a:r>
          </a:p>
          <a:p>
            <a:endParaRPr lang="en-US" b="0"/>
          </a:p>
          <a:p>
            <a:pPr marL="0" indent="0">
              <a:buNone/>
            </a:pPr>
            <a:r>
              <a:rPr lang="en-US" b="0"/>
              <a:t> </a:t>
            </a:r>
          </a:p>
        </p:txBody>
      </p:sp>
    </p:spTree>
    <p:custDataLst>
      <p:tags r:id="rId1"/>
    </p:custDataLst>
    <p:extLst>
      <p:ext uri="{BB962C8B-B14F-4D97-AF65-F5344CB8AC3E}">
        <p14:creationId xmlns:p14="http://schemas.microsoft.com/office/powerpoint/2010/main" val="260853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14CD-D2B2-6F7E-8BE8-316D7B4A7291}"/>
              </a:ext>
            </a:extLst>
          </p:cNvPr>
          <p:cNvSpPr>
            <a:spLocks noGrp="1"/>
          </p:cNvSpPr>
          <p:nvPr>
            <p:ph type="title"/>
          </p:nvPr>
        </p:nvSpPr>
        <p:spPr/>
        <p:txBody>
          <a:bodyPr/>
          <a:lstStyle/>
          <a:p>
            <a:r>
              <a:rPr lang="en-US"/>
              <a:t>Save As… PDF (Mac)</a:t>
            </a:r>
          </a:p>
        </p:txBody>
      </p:sp>
      <p:pic>
        <p:nvPicPr>
          <p:cNvPr id="3" name="Picture 2" descr="Screen shot of Save As dialog, with PDF selected as file format, and 'Best for electronic distribution and accessibility&quot; checked. ">
            <a:extLst>
              <a:ext uri="{FF2B5EF4-FFF2-40B4-BE49-F238E27FC236}">
                <a16:creationId xmlns:a16="http://schemas.microsoft.com/office/drawing/2014/main" id="{90F877E5-FE02-8F75-60FA-A0D1C37E48A7}"/>
              </a:ext>
            </a:extLst>
          </p:cNvPr>
          <p:cNvPicPr>
            <a:picLocks noChangeAspect="1"/>
          </p:cNvPicPr>
          <p:nvPr/>
        </p:nvPicPr>
        <p:blipFill>
          <a:blip r:embed="rId2"/>
          <a:stretch>
            <a:fillRect/>
          </a:stretch>
        </p:blipFill>
        <p:spPr>
          <a:xfrm>
            <a:off x="581891" y="1679191"/>
            <a:ext cx="7772400" cy="4330889"/>
          </a:xfrm>
          <a:prstGeom prst="rect">
            <a:avLst/>
          </a:prstGeom>
          <a:ln>
            <a:solidFill>
              <a:schemeClr val="accent5"/>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32252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CC371-F554-6E44-DF28-A60C75E74EAE}"/>
              </a:ext>
            </a:extLst>
          </p:cNvPr>
          <p:cNvSpPr>
            <a:spLocks noGrp="1"/>
          </p:cNvSpPr>
          <p:nvPr>
            <p:ph type="title"/>
          </p:nvPr>
        </p:nvSpPr>
        <p:spPr/>
        <p:txBody>
          <a:bodyPr/>
          <a:lstStyle/>
          <a:p>
            <a:r>
              <a:rPr lang="en-US"/>
              <a:t>Export &gt; PDF</a:t>
            </a:r>
          </a:p>
        </p:txBody>
      </p:sp>
      <p:sp>
        <p:nvSpPr>
          <p:cNvPr id="3" name="Text Placeholder 2">
            <a:extLst>
              <a:ext uri="{FF2B5EF4-FFF2-40B4-BE49-F238E27FC236}">
                <a16:creationId xmlns:a16="http://schemas.microsoft.com/office/drawing/2014/main" id="{97C549EE-0908-26B4-E186-D9F45D6109E4}"/>
              </a:ext>
            </a:extLst>
          </p:cNvPr>
          <p:cNvSpPr>
            <a:spLocks noGrp="1"/>
          </p:cNvSpPr>
          <p:nvPr>
            <p:ph type="body" sz="quarter" idx="11"/>
          </p:nvPr>
        </p:nvSpPr>
        <p:spPr>
          <a:xfrm>
            <a:off x="659305" y="1736725"/>
            <a:ext cx="4059840" cy="4015497"/>
          </a:xfrm>
        </p:spPr>
        <p:txBody>
          <a:bodyPr/>
          <a:lstStyle/>
          <a:p>
            <a:r>
              <a:rPr lang="en-US" b="0"/>
              <a:t>In “Options”, be sure “Document structure tags for accessibility” is checked</a:t>
            </a:r>
          </a:p>
          <a:p>
            <a:r>
              <a:rPr lang="en-US" b="0">
                <a:ea typeface="Open Sans"/>
              </a:rPr>
              <a:t>If you chose “Minimize size” (outside of the Options dialog), that will uncheck the above checkbox. Be sure to check it back on. </a:t>
            </a:r>
            <a:endParaRPr lang="en-US" b="0"/>
          </a:p>
          <a:p>
            <a:endParaRPr lang="en-US"/>
          </a:p>
        </p:txBody>
      </p:sp>
      <p:pic>
        <p:nvPicPr>
          <p:cNvPr id="1026" name="Picture 2" descr="Screen shot of the Options dialog when exporting from Word to PDF; 'Document structure tags for accessibility' is checked. ">
            <a:extLst>
              <a:ext uri="{FF2B5EF4-FFF2-40B4-BE49-F238E27FC236}">
                <a16:creationId xmlns:a16="http://schemas.microsoft.com/office/drawing/2014/main" id="{EF19F2D2-1366-2D01-E6C9-BAED087B1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978" y="849364"/>
            <a:ext cx="3138276" cy="4902858"/>
          </a:xfrm>
          <a:prstGeom prst="rect">
            <a:avLst/>
          </a:prstGeom>
          <a:noFill/>
          <a:ln>
            <a:solidFill>
              <a:schemeClr val="accent5"/>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051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CC371-F554-6E44-DF28-A60C75E74EAE}"/>
              </a:ext>
            </a:extLst>
          </p:cNvPr>
          <p:cNvSpPr>
            <a:spLocks noGrp="1"/>
          </p:cNvSpPr>
          <p:nvPr>
            <p:ph type="title"/>
          </p:nvPr>
        </p:nvSpPr>
        <p:spPr/>
        <p:txBody>
          <a:bodyPr/>
          <a:lstStyle/>
          <a:p>
            <a:r>
              <a:rPr lang="en-US"/>
              <a:t>Export &gt; Create Adobe PDF (</a:t>
            </a:r>
            <a:r>
              <a:rPr lang="en-US" err="1"/>
              <a:t>PDFMaker</a:t>
            </a:r>
            <a:r>
              <a:rPr lang="en-US"/>
              <a:t>)</a:t>
            </a:r>
          </a:p>
        </p:txBody>
      </p:sp>
      <p:pic>
        <p:nvPicPr>
          <p:cNvPr id="5" name="Picture 4" descr="Create Adobe PDF dialog, with 'Enable Accessibility and Reflow with tagged Adobe PDF&quot; checked.">
            <a:extLst>
              <a:ext uri="{FF2B5EF4-FFF2-40B4-BE49-F238E27FC236}">
                <a16:creationId xmlns:a16="http://schemas.microsoft.com/office/drawing/2014/main" id="{DFEF5ECC-D5A6-892D-9C81-5B36E21E732D}"/>
              </a:ext>
            </a:extLst>
          </p:cNvPr>
          <p:cNvPicPr>
            <a:picLocks noChangeAspect="1"/>
          </p:cNvPicPr>
          <p:nvPr/>
        </p:nvPicPr>
        <p:blipFill>
          <a:blip r:embed="rId3"/>
          <a:stretch>
            <a:fillRect/>
          </a:stretch>
        </p:blipFill>
        <p:spPr>
          <a:xfrm>
            <a:off x="1278081" y="1600200"/>
            <a:ext cx="6820811" cy="4473451"/>
          </a:xfrm>
          <a:prstGeom prst="rect">
            <a:avLst/>
          </a:prstGeom>
          <a:ln>
            <a:solidFill>
              <a:schemeClr val="accent5"/>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2591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a:normAutofit/>
          </a:bodyPr>
          <a:lstStyle/>
          <a:p>
            <a:r>
              <a:rPr lang="en-US"/>
              <a:t>Technique #2</a:t>
            </a:r>
            <a:br>
              <a:rPr lang="en-US"/>
            </a:br>
            <a:r>
              <a:rPr lang="en-US"/>
              <a:t>Complex Images + Alt Text</a:t>
            </a:r>
          </a:p>
        </p:txBody>
      </p:sp>
    </p:spTree>
    <p:custDataLst>
      <p:tags r:id="rId1"/>
    </p:custDataLst>
    <p:extLst>
      <p:ext uri="{BB962C8B-B14F-4D97-AF65-F5344CB8AC3E}">
        <p14:creationId xmlns:p14="http://schemas.microsoft.com/office/powerpoint/2010/main" val="2483324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fontScale="90000"/>
          </a:bodyPr>
          <a:lstStyle/>
          <a:p>
            <a:r>
              <a:rPr lang="en-US"/>
              <a:t>Complex images in Word &amp; PowerPoint – Charts and Graphs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sz="2000" b="0"/>
              <a:t>Select object ensuring entire chart (not individual components) is outlined</a:t>
            </a:r>
          </a:p>
          <a:p>
            <a:r>
              <a:rPr lang="en-US" sz="2000" b="0"/>
              <a:t>Word &amp; PowerPoint desktop:</a:t>
            </a:r>
            <a:endParaRPr lang="en-US" sz="2000" b="0">
              <a:ea typeface="Open Sans"/>
            </a:endParaRPr>
          </a:p>
          <a:p>
            <a:pPr lvl="1"/>
            <a:r>
              <a:rPr lang="en-US" b="0"/>
              <a:t>Right click, select "View Alt text" from context menu</a:t>
            </a:r>
            <a:endParaRPr lang="en-US" b="0">
              <a:ea typeface="Open Sans"/>
            </a:endParaRPr>
          </a:p>
          <a:p>
            <a:r>
              <a:rPr lang="en-US" sz="2000" b="0"/>
              <a:t>Word &amp; PowerPoint for the Web:</a:t>
            </a:r>
            <a:endParaRPr lang="en-US" sz="2000" b="0">
              <a:ea typeface="Open Sans"/>
            </a:endParaRPr>
          </a:p>
          <a:p>
            <a:pPr lvl="1"/>
            <a:r>
              <a:rPr lang="en-US" b="0"/>
              <a:t>Adding charts or graphs is not supported</a:t>
            </a:r>
            <a:endParaRPr lang="en-US" b="0">
              <a:ea typeface="Open Sans"/>
            </a:endParaRPr>
          </a:p>
        </p:txBody>
      </p:sp>
      <p:pic>
        <p:nvPicPr>
          <p:cNvPr id="6" name="Picture 5" descr="Screen shot of a line graph and the Alt text panel in Word, the entire chart has focus exposing the Alt text. ">
            <a:extLst>
              <a:ext uri="{FF2B5EF4-FFF2-40B4-BE49-F238E27FC236}">
                <a16:creationId xmlns:a16="http://schemas.microsoft.com/office/drawing/2014/main" id="{0BD11A2D-B533-E9F2-8F6D-AF1D976CE2D1}"/>
              </a:ext>
            </a:extLst>
          </p:cNvPr>
          <p:cNvPicPr>
            <a:picLocks noChangeAspect="1"/>
          </p:cNvPicPr>
          <p:nvPr/>
        </p:nvPicPr>
        <p:blipFill rotWithShape="1">
          <a:blip r:embed="rId3"/>
          <a:srcRect t="-3909" r="-1793" b="-326"/>
          <a:stretch/>
        </p:blipFill>
        <p:spPr>
          <a:xfrm>
            <a:off x="659305" y="4169639"/>
            <a:ext cx="5333275" cy="231685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4457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fontScale="90000"/>
          </a:bodyPr>
          <a:lstStyle/>
          <a:p>
            <a:r>
              <a:rPr lang="en-US"/>
              <a:t>Complex images in Google (Charts, Graphs, Diagrams) </a:t>
            </a:r>
          </a:p>
        </p:txBody>
      </p:sp>
      <p:sp>
        <p:nvSpPr>
          <p:cNvPr id="8" name="Text Placeholder 7">
            <a:extLst>
              <a:ext uri="{FF2B5EF4-FFF2-40B4-BE49-F238E27FC236}">
                <a16:creationId xmlns:a16="http://schemas.microsoft.com/office/drawing/2014/main" id="{75406AD7-C0D8-CD38-0FF3-4932BD0B06B4}"/>
              </a:ext>
            </a:extLst>
          </p:cNvPr>
          <p:cNvSpPr>
            <a:spLocks noGrp="1"/>
          </p:cNvSpPr>
          <p:nvPr>
            <p:ph type="body" sz="quarter" idx="11"/>
          </p:nvPr>
        </p:nvSpPr>
        <p:spPr>
          <a:xfrm>
            <a:off x="659305" y="1736725"/>
            <a:ext cx="8196210" cy="4015497"/>
          </a:xfrm>
        </p:spPr>
        <p:txBody>
          <a:bodyPr lIns="91440" tIns="45720" rIns="91440" bIns="45720" anchor="t"/>
          <a:lstStyle/>
          <a:p>
            <a:r>
              <a:rPr lang="en-US" sz="2000" b="0"/>
              <a:t>Select object ensuring entire chart is outlined</a:t>
            </a:r>
          </a:p>
          <a:p>
            <a:r>
              <a:rPr lang="en-US" sz="2000" b="0"/>
              <a:t>Google Docs &amp; Slides: </a:t>
            </a:r>
            <a:endParaRPr lang="en-US" sz="2000" b="0">
              <a:ea typeface="Open Sans"/>
            </a:endParaRPr>
          </a:p>
          <a:p>
            <a:pPr lvl="1"/>
            <a:r>
              <a:rPr lang="en-US" b="0"/>
              <a:t>Right click, select "Alt text" from context menu</a:t>
            </a:r>
          </a:p>
          <a:p>
            <a:pPr lvl="1"/>
            <a:r>
              <a:rPr lang="en-US" b="0">
                <a:ea typeface="Open Sans"/>
              </a:rPr>
              <a:t>Add Alt Text in "Description" field (Title is optional)</a:t>
            </a:r>
          </a:p>
        </p:txBody>
      </p:sp>
      <p:pic>
        <p:nvPicPr>
          <p:cNvPr id="4" name="Picture 3" descr="Screen shot of a line graph and the Alt text panel in Google Docs, the entire chart has focus exposing the Alt text. ">
            <a:extLst>
              <a:ext uri="{FF2B5EF4-FFF2-40B4-BE49-F238E27FC236}">
                <a16:creationId xmlns:a16="http://schemas.microsoft.com/office/drawing/2014/main" id="{18BEBCDC-87F9-AA64-F272-6C753484EFC3}"/>
              </a:ext>
            </a:extLst>
          </p:cNvPr>
          <p:cNvPicPr>
            <a:picLocks noChangeAspect="1"/>
          </p:cNvPicPr>
          <p:nvPr/>
        </p:nvPicPr>
        <p:blipFill>
          <a:blip r:embed="rId3"/>
          <a:stretch>
            <a:fillRect/>
          </a:stretch>
        </p:blipFill>
        <p:spPr>
          <a:xfrm>
            <a:off x="1680674" y="3429000"/>
            <a:ext cx="5782651" cy="2365778"/>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2528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A8A3F-3DA4-A275-0427-B67078785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9F33E5-1CD3-A404-0D16-CEC1A44B3865}"/>
              </a:ext>
            </a:extLst>
          </p:cNvPr>
          <p:cNvSpPr>
            <a:spLocks noGrp="1"/>
          </p:cNvSpPr>
          <p:nvPr>
            <p:ph type="title"/>
          </p:nvPr>
        </p:nvSpPr>
        <p:spPr>
          <a:xfrm>
            <a:off x="671756" y="371511"/>
            <a:ext cx="8183759" cy="991998"/>
          </a:xfrm>
        </p:spPr>
        <p:txBody>
          <a:bodyPr lIns="91440" tIns="45720" rIns="91440" bIns="45720" anchor="ctr">
            <a:normAutofit/>
          </a:bodyPr>
          <a:lstStyle/>
          <a:p>
            <a:r>
              <a:rPr lang="en-US"/>
              <a:t>Complex images in Canva (Tables &amp; Charts) </a:t>
            </a:r>
          </a:p>
        </p:txBody>
      </p:sp>
      <p:sp>
        <p:nvSpPr>
          <p:cNvPr id="8" name="Text Placeholder 7">
            <a:extLst>
              <a:ext uri="{FF2B5EF4-FFF2-40B4-BE49-F238E27FC236}">
                <a16:creationId xmlns:a16="http://schemas.microsoft.com/office/drawing/2014/main" id="{4CA2B317-FA33-F0B0-507F-8A512EB10BE9}"/>
              </a:ext>
            </a:extLst>
          </p:cNvPr>
          <p:cNvSpPr>
            <a:spLocks noGrp="1"/>
          </p:cNvSpPr>
          <p:nvPr>
            <p:ph type="body" sz="quarter" idx="11"/>
          </p:nvPr>
        </p:nvSpPr>
        <p:spPr>
          <a:xfrm>
            <a:off x="659305" y="1736725"/>
            <a:ext cx="3912696" cy="4015497"/>
          </a:xfrm>
        </p:spPr>
        <p:txBody>
          <a:bodyPr lIns="91440" tIns="45720" rIns="91440" bIns="45720" anchor="t"/>
          <a:lstStyle/>
          <a:p>
            <a:r>
              <a:rPr lang="en-US" sz="2000" b="0"/>
              <a:t>Select object ensuring entire table or chart is outlined</a:t>
            </a:r>
          </a:p>
          <a:p>
            <a:r>
              <a:rPr lang="en-US" sz="2000" b="0"/>
              <a:t>Canva Docs &amp; Slides: </a:t>
            </a:r>
            <a:endParaRPr lang="en-US" sz="2000" b="0">
              <a:ea typeface="Open Sans"/>
            </a:endParaRPr>
          </a:p>
          <a:p>
            <a:pPr lvl="1"/>
            <a:r>
              <a:rPr lang="en-US" b="0"/>
              <a:t>Right click, select "Alternative text" from context menu</a:t>
            </a:r>
          </a:p>
          <a:p>
            <a:pPr lvl="1"/>
            <a:r>
              <a:rPr lang="en-US" b="0">
                <a:ea typeface="Open Sans"/>
              </a:rPr>
              <a:t>Add Alt Text in ”Alternative text" field</a:t>
            </a:r>
          </a:p>
        </p:txBody>
      </p:sp>
      <p:pic>
        <p:nvPicPr>
          <p:cNvPr id="7" name="Picture 6" descr="Screen shot of a line graph and the Alternative text dialog in Canva. The entire graph has focus exposing the Alternative text. ">
            <a:extLst>
              <a:ext uri="{FF2B5EF4-FFF2-40B4-BE49-F238E27FC236}">
                <a16:creationId xmlns:a16="http://schemas.microsoft.com/office/drawing/2014/main" id="{A7402B34-5BD8-DF3E-DC2F-E06E1973ABB9}"/>
              </a:ext>
            </a:extLst>
          </p:cNvPr>
          <p:cNvPicPr>
            <a:picLocks noChangeAspect="1"/>
          </p:cNvPicPr>
          <p:nvPr/>
        </p:nvPicPr>
        <p:blipFill>
          <a:blip r:embed="rId3"/>
          <a:stretch>
            <a:fillRect/>
          </a:stretch>
        </p:blipFill>
        <p:spPr>
          <a:xfrm>
            <a:off x="4572000" y="1953911"/>
            <a:ext cx="4372533" cy="3581124"/>
          </a:xfrm>
          <a:prstGeom prst="rect">
            <a:avLst/>
          </a:prstGeom>
        </p:spPr>
      </p:pic>
    </p:spTree>
    <p:extLst>
      <p:ext uri="{BB962C8B-B14F-4D97-AF65-F5344CB8AC3E}">
        <p14:creationId xmlns:p14="http://schemas.microsoft.com/office/powerpoint/2010/main" val="1171516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3377-763C-734C-A762-9794E5D2727F}"/>
              </a:ext>
            </a:extLst>
          </p:cNvPr>
          <p:cNvSpPr>
            <a:spLocks noGrp="1"/>
          </p:cNvSpPr>
          <p:nvPr>
            <p:ph type="title"/>
          </p:nvPr>
        </p:nvSpPr>
        <p:spPr>
          <a:xfrm>
            <a:off x="671756" y="371511"/>
            <a:ext cx="8183759" cy="991998"/>
          </a:xfrm>
        </p:spPr>
        <p:txBody>
          <a:bodyPr lIns="91440" tIns="45720" rIns="91440" bIns="45720" anchor="ctr">
            <a:normAutofit/>
          </a:bodyPr>
          <a:lstStyle/>
          <a:p>
            <a:r>
              <a:rPr lang="en-US"/>
              <a:t>Complex images in PowerPoint - Grouping</a:t>
            </a:r>
          </a:p>
        </p:txBody>
      </p:sp>
      <p:sp>
        <p:nvSpPr>
          <p:cNvPr id="3" name="Text Placeholder 2">
            <a:extLst>
              <a:ext uri="{FF2B5EF4-FFF2-40B4-BE49-F238E27FC236}">
                <a16:creationId xmlns:a16="http://schemas.microsoft.com/office/drawing/2014/main" id="{0F09CE30-E04D-EC44-9D81-70B1D5987E01}"/>
              </a:ext>
            </a:extLst>
          </p:cNvPr>
          <p:cNvSpPr>
            <a:spLocks noGrp="1"/>
          </p:cNvSpPr>
          <p:nvPr>
            <p:ph type="body" sz="quarter" idx="11"/>
          </p:nvPr>
        </p:nvSpPr>
        <p:spPr>
          <a:xfrm>
            <a:off x="658814" y="1736725"/>
            <a:ext cx="5160962" cy="4014788"/>
          </a:xfrm>
        </p:spPr>
        <p:txBody>
          <a:bodyPr lIns="91440" tIns="45720" rIns="91440" bIns="45720" anchor="t"/>
          <a:lstStyle/>
          <a:p>
            <a:r>
              <a:rPr lang="en-US" b="0"/>
              <a:t>Select all images in the group </a:t>
            </a:r>
            <a:endParaRPr lang="en-US"/>
          </a:p>
          <a:p>
            <a:pPr lvl="1"/>
            <a:r>
              <a:rPr lang="en-US" b="0"/>
              <a:t>From the Home ribbon choose "Arrange" drop down and select "Group"</a:t>
            </a:r>
            <a:endParaRPr lang="en-US" b="0">
              <a:ea typeface="Open Sans"/>
            </a:endParaRPr>
          </a:p>
          <a:p>
            <a:r>
              <a:rPr lang="en-US" b="0"/>
              <a:t>Then provide alt text for the Group</a:t>
            </a:r>
            <a:endParaRPr lang="en-US" b="0">
              <a:ea typeface="Open Sans"/>
            </a:endParaRPr>
          </a:p>
        </p:txBody>
      </p:sp>
      <p:pic>
        <p:nvPicPr>
          <p:cNvPr id="6" name="Picture 5" descr="Images of a monitor, a computer mouse, and keyboard all are selected.">
            <a:extLst>
              <a:ext uri="{FF2B5EF4-FFF2-40B4-BE49-F238E27FC236}">
                <a16:creationId xmlns:a16="http://schemas.microsoft.com/office/drawing/2014/main" id="{3578A0FD-344E-D449-F5D3-DBCF8B7FA234}"/>
              </a:ext>
            </a:extLst>
          </p:cNvPr>
          <p:cNvPicPr>
            <a:picLocks noChangeAspect="1"/>
          </p:cNvPicPr>
          <p:nvPr/>
        </p:nvPicPr>
        <p:blipFill>
          <a:blip r:embed="rId3"/>
          <a:stretch>
            <a:fillRect/>
          </a:stretch>
        </p:blipFill>
        <p:spPr>
          <a:xfrm>
            <a:off x="2551950" y="3896096"/>
            <a:ext cx="2916089" cy="2336501"/>
          </a:xfrm>
          <a:prstGeom prst="rect">
            <a:avLst/>
          </a:prstGeom>
        </p:spPr>
      </p:pic>
      <p:pic>
        <p:nvPicPr>
          <p:cNvPr id="4" name="Picture 3" descr="Screen shot of the Arrange drop down menu from the home ribbon in PowerPoint.">
            <a:extLst>
              <a:ext uri="{FF2B5EF4-FFF2-40B4-BE49-F238E27FC236}">
                <a16:creationId xmlns:a16="http://schemas.microsoft.com/office/drawing/2014/main" id="{ABA23695-6085-8978-1B34-C2C6AA0C9B7D}"/>
              </a:ext>
            </a:extLst>
          </p:cNvPr>
          <p:cNvPicPr>
            <a:picLocks noChangeAspect="1"/>
          </p:cNvPicPr>
          <p:nvPr/>
        </p:nvPicPr>
        <p:blipFill>
          <a:blip r:embed="rId4"/>
          <a:stretch>
            <a:fillRect/>
          </a:stretch>
        </p:blipFill>
        <p:spPr>
          <a:xfrm>
            <a:off x="6160233" y="1636713"/>
            <a:ext cx="2324954" cy="411480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0869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a:bodyPr>
          <a:lstStyle/>
          <a:p>
            <a:r>
              <a:rPr lang="en-US"/>
              <a:t>Complex images in Google Slides – Grouping</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sz="2000" b="0"/>
              <a:t>Select all images in the group</a:t>
            </a:r>
          </a:p>
          <a:p>
            <a:pPr lvl="1"/>
            <a:r>
              <a:rPr lang="en-US" b="0"/>
              <a:t>Choose "Arrange" from the menu and choose "Group"</a:t>
            </a:r>
          </a:p>
          <a:p>
            <a:r>
              <a:rPr lang="en-US" sz="2000"/>
              <a:t>IMPORTANT!</a:t>
            </a:r>
            <a:r>
              <a:rPr lang="en-US" sz="2000" b="0"/>
              <a:t> It is not possible to add Alt text to a group in Google</a:t>
            </a:r>
          </a:p>
        </p:txBody>
      </p:sp>
      <p:pic>
        <p:nvPicPr>
          <p:cNvPr id="5" name="Picture 4" descr="Screen shot of Arrange drop down menu in Google Slides. ">
            <a:extLst>
              <a:ext uri="{FF2B5EF4-FFF2-40B4-BE49-F238E27FC236}">
                <a16:creationId xmlns:a16="http://schemas.microsoft.com/office/drawing/2014/main" id="{2FC96C5C-6EA2-535D-BE71-FEDF10D2CC5A}"/>
              </a:ext>
            </a:extLst>
          </p:cNvPr>
          <p:cNvPicPr>
            <a:picLocks noChangeAspect="1"/>
          </p:cNvPicPr>
          <p:nvPr/>
        </p:nvPicPr>
        <p:blipFill>
          <a:blip r:embed="rId3"/>
          <a:stretch>
            <a:fillRect/>
          </a:stretch>
        </p:blipFill>
        <p:spPr>
          <a:xfrm>
            <a:off x="2783557" y="3124200"/>
            <a:ext cx="3576886" cy="2934563"/>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6361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1C88B-F251-B852-C6C9-6D069442E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F4525-7AB0-DCF1-A865-2ADD3A7D2244}"/>
              </a:ext>
            </a:extLst>
          </p:cNvPr>
          <p:cNvSpPr>
            <a:spLocks noGrp="1"/>
          </p:cNvSpPr>
          <p:nvPr>
            <p:ph type="title"/>
          </p:nvPr>
        </p:nvSpPr>
        <p:spPr>
          <a:xfrm>
            <a:off x="671756" y="371511"/>
            <a:ext cx="8183759" cy="991998"/>
          </a:xfrm>
        </p:spPr>
        <p:txBody>
          <a:bodyPr lIns="91440" tIns="45720" rIns="91440" bIns="45720" anchor="ctr">
            <a:normAutofit fontScale="90000"/>
          </a:bodyPr>
          <a:lstStyle/>
          <a:p>
            <a:r>
              <a:rPr lang="en-US"/>
              <a:t>Complex images in Canva Presentations – Grouping</a:t>
            </a:r>
          </a:p>
        </p:txBody>
      </p:sp>
      <p:sp>
        <p:nvSpPr>
          <p:cNvPr id="3" name="Text Placeholder 2">
            <a:extLst>
              <a:ext uri="{FF2B5EF4-FFF2-40B4-BE49-F238E27FC236}">
                <a16:creationId xmlns:a16="http://schemas.microsoft.com/office/drawing/2014/main" id="{DB1EEDD3-07BD-1ACE-72CD-64BEE3449553}"/>
              </a:ext>
            </a:extLst>
          </p:cNvPr>
          <p:cNvSpPr>
            <a:spLocks noGrp="1"/>
          </p:cNvSpPr>
          <p:nvPr>
            <p:ph type="body" sz="quarter" idx="11"/>
          </p:nvPr>
        </p:nvSpPr>
        <p:spPr>
          <a:xfrm>
            <a:off x="659305" y="1736725"/>
            <a:ext cx="8196210" cy="4015497"/>
          </a:xfrm>
        </p:spPr>
        <p:txBody>
          <a:bodyPr lIns="91440" tIns="45720" rIns="91440" bIns="45720" anchor="t"/>
          <a:lstStyle/>
          <a:p>
            <a:r>
              <a:rPr lang="en-US" sz="2000" b="0"/>
              <a:t>While images can be grouped in Canva presentations, a group cannot be given alternative text.</a:t>
            </a:r>
          </a:p>
        </p:txBody>
      </p:sp>
      <p:pic>
        <p:nvPicPr>
          <p:cNvPr id="7" name="Picture 6" descr="A screenshot of three images: a computer monitor, a keyboard, and a mouse. All three images are selected. A “Group” option appears in the menu above them.">
            <a:extLst>
              <a:ext uri="{FF2B5EF4-FFF2-40B4-BE49-F238E27FC236}">
                <a16:creationId xmlns:a16="http://schemas.microsoft.com/office/drawing/2014/main" id="{145ED80A-5589-8281-BE4D-44C3B745840F}"/>
              </a:ext>
            </a:extLst>
          </p:cNvPr>
          <p:cNvPicPr>
            <a:picLocks noChangeAspect="1"/>
          </p:cNvPicPr>
          <p:nvPr/>
        </p:nvPicPr>
        <p:blipFill>
          <a:blip r:embed="rId3"/>
          <a:stretch>
            <a:fillRect/>
          </a:stretch>
        </p:blipFill>
        <p:spPr>
          <a:xfrm>
            <a:off x="2405062" y="2632703"/>
            <a:ext cx="4333875" cy="3492735"/>
          </a:xfrm>
          <a:prstGeom prst="rect">
            <a:avLst/>
          </a:prstGeom>
        </p:spPr>
      </p:pic>
    </p:spTree>
    <p:extLst>
      <p:ext uri="{BB962C8B-B14F-4D97-AF65-F5344CB8AC3E}">
        <p14:creationId xmlns:p14="http://schemas.microsoft.com/office/powerpoint/2010/main" val="1597380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94208-3DF3-116C-6A3E-295CFA4C7C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4AE149-49AA-27FF-6604-D5FD4D34BE99}"/>
              </a:ext>
            </a:extLst>
          </p:cNvPr>
          <p:cNvSpPr>
            <a:spLocks noGrp="1"/>
          </p:cNvSpPr>
          <p:nvPr>
            <p:ph type="title"/>
          </p:nvPr>
        </p:nvSpPr>
        <p:spPr>
          <a:xfrm>
            <a:off x="671756" y="371511"/>
            <a:ext cx="8183759" cy="991998"/>
          </a:xfrm>
        </p:spPr>
        <p:txBody>
          <a:bodyPr/>
          <a:lstStyle/>
          <a:p>
            <a:r>
              <a:rPr lang="en-US"/>
              <a:t>Technique #2: Results after Export from Word or PowerPoint to PDF </a:t>
            </a:r>
          </a:p>
        </p:txBody>
      </p:sp>
      <p:sp>
        <p:nvSpPr>
          <p:cNvPr id="2" name="Text Placeholder 1">
            <a:extLst>
              <a:ext uri="{FF2B5EF4-FFF2-40B4-BE49-F238E27FC236}">
                <a16:creationId xmlns:a16="http://schemas.microsoft.com/office/drawing/2014/main" id="{7B9DFC08-737D-DD9B-86C2-D72C63ECB4FB}"/>
              </a:ext>
            </a:extLst>
          </p:cNvPr>
          <p:cNvSpPr>
            <a:spLocks noGrp="1"/>
          </p:cNvSpPr>
          <p:nvPr>
            <p:ph type="body" sz="quarter" idx="11"/>
          </p:nvPr>
        </p:nvSpPr>
        <p:spPr>
          <a:xfrm>
            <a:off x="659305" y="1736725"/>
            <a:ext cx="8196210" cy="4015497"/>
          </a:xfrm>
        </p:spPr>
        <p:txBody>
          <a:bodyPr/>
          <a:lstStyle/>
          <a:p>
            <a:r>
              <a:rPr lang="en-US" b="0"/>
              <a:t>When exporting from the Web or Mac, complex images and alt text survive</a:t>
            </a:r>
          </a:p>
          <a:p>
            <a:r>
              <a:rPr lang="en-US" b="0"/>
              <a:t>Bug when exporting from Windows desktop (filed Sept. 15, 2025)</a:t>
            </a:r>
          </a:p>
          <a:p>
            <a:pPr lvl="1"/>
            <a:r>
              <a:rPr lang="en-US" b="0"/>
              <a:t>If charts or graphs are included in Word or PPT, they do not survive and are </a:t>
            </a:r>
            <a:r>
              <a:rPr lang="en-US" b="0" err="1"/>
              <a:t>artifacted</a:t>
            </a:r>
            <a:r>
              <a:rPr lang="en-US" b="0"/>
              <a:t> from the tag tree</a:t>
            </a:r>
          </a:p>
          <a:p>
            <a:pPr lvl="1"/>
            <a:r>
              <a:rPr lang="en-US" b="0"/>
              <a:t>If diagrams are included in Word, regardless if alt text was or was not included in the native document, the alt text does not survive and is replaced with scripted, nonsense text</a:t>
            </a:r>
          </a:p>
        </p:txBody>
      </p:sp>
    </p:spTree>
    <p:extLst>
      <p:ext uri="{BB962C8B-B14F-4D97-AF65-F5344CB8AC3E}">
        <p14:creationId xmlns:p14="http://schemas.microsoft.com/office/powerpoint/2010/main" val="1860817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lIns="91440" tIns="45720" rIns="91440" bIns="45720" anchor="b">
            <a:normAutofit/>
          </a:bodyPr>
          <a:lstStyle/>
          <a:p>
            <a:r>
              <a:rPr lang="en-US"/>
              <a:t>Technique #3</a:t>
            </a:r>
            <a:br>
              <a:rPr lang="en-US"/>
            </a:br>
            <a:r>
              <a:rPr lang="en-US"/>
              <a:t>Headings &amp; Slide Titles</a:t>
            </a:r>
          </a:p>
        </p:txBody>
      </p:sp>
    </p:spTree>
    <p:custDataLst>
      <p:tags r:id="rId1"/>
    </p:custDataLst>
    <p:extLst>
      <p:ext uri="{BB962C8B-B14F-4D97-AF65-F5344CB8AC3E}">
        <p14:creationId xmlns:p14="http://schemas.microsoft.com/office/powerpoint/2010/main" val="1128871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2280-C0DC-9648-BD3A-30F60DB5A247}"/>
              </a:ext>
            </a:extLst>
          </p:cNvPr>
          <p:cNvSpPr>
            <a:spLocks noGrp="1"/>
          </p:cNvSpPr>
          <p:nvPr>
            <p:ph type="title"/>
          </p:nvPr>
        </p:nvSpPr>
        <p:spPr>
          <a:xfrm>
            <a:off x="671756" y="371511"/>
            <a:ext cx="8183759" cy="991998"/>
          </a:xfrm>
        </p:spPr>
        <p:txBody>
          <a:bodyPr anchor="ctr">
            <a:normAutofit/>
          </a:bodyPr>
          <a:lstStyle/>
          <a:p>
            <a:r>
              <a:rPr lang="en-US"/>
              <a:t>Headings in Word</a:t>
            </a:r>
          </a:p>
        </p:txBody>
      </p:sp>
      <p:sp>
        <p:nvSpPr>
          <p:cNvPr id="6" name="Text Placeholder 5">
            <a:extLst>
              <a:ext uri="{FF2B5EF4-FFF2-40B4-BE49-F238E27FC236}">
                <a16:creationId xmlns:a16="http://schemas.microsoft.com/office/drawing/2014/main" id="{D3C518D7-6ED3-984D-A1C2-06E2D40A7044}"/>
              </a:ext>
            </a:extLst>
          </p:cNvPr>
          <p:cNvSpPr>
            <a:spLocks noGrp="1"/>
          </p:cNvSpPr>
          <p:nvPr>
            <p:ph type="body" sz="quarter" idx="11"/>
          </p:nvPr>
        </p:nvSpPr>
        <p:spPr>
          <a:xfrm>
            <a:off x="658813" y="1736725"/>
            <a:ext cx="5395146" cy="4014788"/>
          </a:xfrm>
        </p:spPr>
        <p:txBody>
          <a:bodyPr lIns="91440" tIns="45720" rIns="91440" bIns="45720" anchor="t"/>
          <a:lstStyle/>
          <a:p>
            <a:r>
              <a:rPr lang="en-US" b="0"/>
              <a:t>Use Heading Styles from Home ribbon</a:t>
            </a:r>
            <a:endParaRPr lang="en-US" b="0">
              <a:ea typeface="Open Sans"/>
            </a:endParaRPr>
          </a:p>
          <a:p>
            <a:pPr lvl="1"/>
            <a:r>
              <a:rPr lang="en-US" b="0">
                <a:ea typeface="Open Sans"/>
              </a:rPr>
              <a:t>Making text big and bold does not make it a heading</a:t>
            </a:r>
          </a:p>
        </p:txBody>
      </p:sp>
      <p:pic>
        <p:nvPicPr>
          <p:cNvPr id="3" name="Picture 2" descr="Screen shot of Styles pane in Word.">
            <a:extLst>
              <a:ext uri="{FF2B5EF4-FFF2-40B4-BE49-F238E27FC236}">
                <a16:creationId xmlns:a16="http://schemas.microsoft.com/office/drawing/2014/main" id="{12C42706-367A-4CD5-7E5D-1865352A115A}"/>
              </a:ext>
            </a:extLst>
          </p:cNvPr>
          <p:cNvPicPr>
            <a:picLocks noChangeAspect="1"/>
          </p:cNvPicPr>
          <p:nvPr/>
        </p:nvPicPr>
        <p:blipFill>
          <a:blip r:embed="rId3"/>
          <a:stretch>
            <a:fillRect/>
          </a:stretch>
        </p:blipFill>
        <p:spPr>
          <a:xfrm>
            <a:off x="6162813" y="1569156"/>
            <a:ext cx="1933098" cy="435341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5205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Headings in Google Docs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b="0"/>
              <a:t>From the menu bar</a:t>
            </a:r>
          </a:p>
          <a:p>
            <a:pPr lvl="1"/>
            <a:r>
              <a:rPr lang="en-US" b="0"/>
              <a:t>Select the proper Style from the Rich Text Editor drop down</a:t>
            </a:r>
          </a:p>
        </p:txBody>
      </p:sp>
      <p:pic>
        <p:nvPicPr>
          <p:cNvPr id="5" name="Picture 4" descr="Screen shot of the Styles drop down menu in Google Docs.">
            <a:extLst>
              <a:ext uri="{FF2B5EF4-FFF2-40B4-BE49-F238E27FC236}">
                <a16:creationId xmlns:a16="http://schemas.microsoft.com/office/drawing/2014/main" id="{A5C8E108-4B08-0002-2526-0A559488A0D7}"/>
              </a:ext>
            </a:extLst>
          </p:cNvPr>
          <p:cNvPicPr>
            <a:picLocks noChangeAspect="1"/>
          </p:cNvPicPr>
          <p:nvPr/>
        </p:nvPicPr>
        <p:blipFill>
          <a:blip r:embed="rId3"/>
          <a:stretch>
            <a:fillRect/>
          </a:stretch>
        </p:blipFill>
        <p:spPr>
          <a:xfrm>
            <a:off x="2972565" y="2650533"/>
            <a:ext cx="3198870" cy="3474042"/>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8709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5556B-1A0D-86FA-CE90-53B01F5DE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0AED1-ACAE-F9A2-0643-5B996DA397CC}"/>
              </a:ext>
            </a:extLst>
          </p:cNvPr>
          <p:cNvSpPr>
            <a:spLocks noGrp="1"/>
          </p:cNvSpPr>
          <p:nvPr>
            <p:ph type="title"/>
          </p:nvPr>
        </p:nvSpPr>
        <p:spPr>
          <a:xfrm>
            <a:off x="671756" y="371511"/>
            <a:ext cx="8183759" cy="991998"/>
          </a:xfrm>
        </p:spPr>
        <p:txBody>
          <a:bodyPr anchor="ctr">
            <a:normAutofit/>
          </a:bodyPr>
          <a:lstStyle/>
          <a:p>
            <a:r>
              <a:rPr lang="en-US"/>
              <a:t>Headings in Canva - Today</a:t>
            </a:r>
          </a:p>
        </p:txBody>
      </p:sp>
      <p:sp>
        <p:nvSpPr>
          <p:cNvPr id="3" name="Text Placeholder 2">
            <a:extLst>
              <a:ext uri="{FF2B5EF4-FFF2-40B4-BE49-F238E27FC236}">
                <a16:creationId xmlns:a16="http://schemas.microsoft.com/office/drawing/2014/main" id="{5E04AA0F-E41F-BE19-65F9-CD97850271B5}"/>
              </a:ext>
            </a:extLst>
          </p:cNvPr>
          <p:cNvSpPr>
            <a:spLocks noGrp="1"/>
          </p:cNvSpPr>
          <p:nvPr>
            <p:ph type="body" sz="quarter" idx="11"/>
          </p:nvPr>
        </p:nvSpPr>
        <p:spPr>
          <a:xfrm>
            <a:off x="659305" y="1736725"/>
            <a:ext cx="3727286" cy="4169983"/>
          </a:xfrm>
        </p:spPr>
        <p:txBody>
          <a:bodyPr lIns="91440" tIns="45720" rIns="91440" bIns="45720" anchor="t"/>
          <a:lstStyle/>
          <a:p>
            <a:r>
              <a:rPr lang="en-US" sz="1800" b="0"/>
              <a:t>Currently, “headings” created in Canva are mainly text styles and should not be relied on to provide structure.</a:t>
            </a:r>
          </a:p>
          <a:p>
            <a:r>
              <a:rPr lang="en-US" sz="1800" b="0"/>
              <a:t>From the menu bar</a:t>
            </a:r>
          </a:p>
          <a:p>
            <a:pPr lvl="1"/>
            <a:r>
              <a:rPr lang="en-US" sz="1600" b="0"/>
              <a:t>Select the proper Style from the menu bar</a:t>
            </a:r>
          </a:p>
          <a:p>
            <a:pPr lvl="1"/>
            <a:r>
              <a:rPr lang="en-US" sz="1600" b="0"/>
              <a:t>Note: Changing styles (besides color) will result in the text no longer displaying as a heading in the menu bar</a:t>
            </a:r>
          </a:p>
          <a:p>
            <a:r>
              <a:rPr lang="en-US" sz="1800" b="0"/>
              <a:t>From the side panel:</a:t>
            </a:r>
          </a:p>
          <a:p>
            <a:pPr lvl="1"/>
            <a:r>
              <a:rPr lang="en-US" sz="1600" b="0"/>
              <a:t>Select Text then Heading or Subheading</a:t>
            </a:r>
          </a:p>
          <a:p>
            <a:pPr lvl="1"/>
            <a:endParaRPr lang="en-US" sz="1800" b="0"/>
          </a:p>
          <a:p>
            <a:endParaRPr lang="en-US" b="0"/>
          </a:p>
        </p:txBody>
      </p:sp>
      <p:pic>
        <p:nvPicPr>
          <p:cNvPr id="6" name="Picture 5" descr="A screenshot of some highlighted text in Canva. The H1 item in the editor toolbar is highlighted.">
            <a:extLst>
              <a:ext uri="{FF2B5EF4-FFF2-40B4-BE49-F238E27FC236}">
                <a16:creationId xmlns:a16="http://schemas.microsoft.com/office/drawing/2014/main" id="{148474EE-9353-3C7D-822A-7BCFBCA4BA76}"/>
              </a:ext>
            </a:extLst>
          </p:cNvPr>
          <p:cNvPicPr>
            <a:picLocks noChangeAspect="1"/>
          </p:cNvPicPr>
          <p:nvPr/>
        </p:nvPicPr>
        <p:blipFill>
          <a:blip r:embed="rId3"/>
          <a:stretch>
            <a:fillRect/>
          </a:stretch>
        </p:blipFill>
        <p:spPr>
          <a:xfrm>
            <a:off x="4572000" y="1548484"/>
            <a:ext cx="2705800" cy="1695540"/>
          </a:xfrm>
          <a:prstGeom prst="rect">
            <a:avLst/>
          </a:prstGeom>
          <a:ln>
            <a:solidFill>
              <a:schemeClr val="accent1"/>
            </a:solidFill>
          </a:ln>
        </p:spPr>
      </p:pic>
      <p:pic>
        <p:nvPicPr>
          <p:cNvPr id="8" name="Picture 7" descr="A screenshot of some highlighted text in Canva. The H2 item in the editor toolbar is highlighted.">
            <a:extLst>
              <a:ext uri="{FF2B5EF4-FFF2-40B4-BE49-F238E27FC236}">
                <a16:creationId xmlns:a16="http://schemas.microsoft.com/office/drawing/2014/main" id="{0AA52AFB-FE7E-77FD-D710-18BFB0D55523}"/>
              </a:ext>
            </a:extLst>
          </p:cNvPr>
          <p:cNvPicPr>
            <a:picLocks noChangeAspect="1"/>
          </p:cNvPicPr>
          <p:nvPr/>
        </p:nvPicPr>
        <p:blipFill>
          <a:blip r:embed="rId4"/>
          <a:stretch>
            <a:fillRect/>
          </a:stretch>
        </p:blipFill>
        <p:spPr>
          <a:xfrm>
            <a:off x="7463209" y="1548484"/>
            <a:ext cx="1142212" cy="2979683"/>
          </a:xfrm>
          <a:prstGeom prst="rect">
            <a:avLst/>
          </a:prstGeom>
          <a:ln>
            <a:solidFill>
              <a:schemeClr val="accent1"/>
            </a:solidFill>
          </a:ln>
        </p:spPr>
      </p:pic>
      <p:pic>
        <p:nvPicPr>
          <p:cNvPr id="5" name="Picture 4" descr="A screenshot of the Cavan Text menu. Heading and Subheading are options.">
            <a:extLst>
              <a:ext uri="{FF2B5EF4-FFF2-40B4-BE49-F238E27FC236}">
                <a16:creationId xmlns:a16="http://schemas.microsoft.com/office/drawing/2014/main" id="{7DA503F2-DF05-E7D7-7C57-0BF7CA7ADD40}"/>
              </a:ext>
            </a:extLst>
          </p:cNvPr>
          <p:cNvPicPr>
            <a:picLocks noChangeAspect="1"/>
          </p:cNvPicPr>
          <p:nvPr/>
        </p:nvPicPr>
        <p:blipFill>
          <a:blip r:embed="rId5"/>
          <a:stretch>
            <a:fillRect/>
          </a:stretch>
        </p:blipFill>
        <p:spPr>
          <a:xfrm>
            <a:off x="4757410" y="3613977"/>
            <a:ext cx="2557669" cy="2292731"/>
          </a:xfrm>
          <a:prstGeom prst="rect">
            <a:avLst/>
          </a:prstGeom>
          <a:ln>
            <a:solidFill>
              <a:schemeClr val="accent5"/>
            </a:solidFill>
          </a:ln>
        </p:spPr>
      </p:pic>
    </p:spTree>
    <p:extLst>
      <p:ext uri="{BB962C8B-B14F-4D97-AF65-F5344CB8AC3E}">
        <p14:creationId xmlns:p14="http://schemas.microsoft.com/office/powerpoint/2010/main" val="1378058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688DA-6582-434E-E976-5F43B05E5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2F4CF-560C-3197-3297-39A5D97C822F}"/>
              </a:ext>
            </a:extLst>
          </p:cNvPr>
          <p:cNvSpPr>
            <a:spLocks noGrp="1"/>
          </p:cNvSpPr>
          <p:nvPr>
            <p:ph type="title"/>
          </p:nvPr>
        </p:nvSpPr>
        <p:spPr>
          <a:xfrm>
            <a:off x="671756" y="371511"/>
            <a:ext cx="8183759" cy="991998"/>
          </a:xfrm>
        </p:spPr>
        <p:txBody>
          <a:bodyPr anchor="ctr">
            <a:normAutofit/>
          </a:bodyPr>
          <a:lstStyle/>
          <a:p>
            <a:r>
              <a:rPr lang="en-US"/>
              <a:t>Headings in Canva – Upcoming</a:t>
            </a:r>
          </a:p>
        </p:txBody>
      </p:sp>
      <p:sp>
        <p:nvSpPr>
          <p:cNvPr id="3" name="Text Placeholder 2">
            <a:extLst>
              <a:ext uri="{FF2B5EF4-FFF2-40B4-BE49-F238E27FC236}">
                <a16:creationId xmlns:a16="http://schemas.microsoft.com/office/drawing/2014/main" id="{44FD7D70-0386-DB95-DA6B-6DC2B12ECC15}"/>
              </a:ext>
            </a:extLst>
          </p:cNvPr>
          <p:cNvSpPr>
            <a:spLocks noGrp="1"/>
          </p:cNvSpPr>
          <p:nvPr>
            <p:ph type="body" sz="quarter" idx="11"/>
          </p:nvPr>
        </p:nvSpPr>
        <p:spPr>
          <a:xfrm>
            <a:off x="659305" y="1736725"/>
            <a:ext cx="3912695" cy="4015497"/>
          </a:xfrm>
        </p:spPr>
        <p:txBody>
          <a:bodyPr lIns="91440" tIns="45720" rIns="91440" bIns="45720" anchor="t"/>
          <a:lstStyle/>
          <a:p>
            <a:r>
              <a:rPr lang="en-US">
                <a:solidFill>
                  <a:srgbClr val="FF0000"/>
                </a:solidFill>
              </a:rPr>
              <a:t>Coming Soon!</a:t>
            </a:r>
            <a:r>
              <a:rPr lang="en-US" b="0"/>
              <a:t> Text Semantics</a:t>
            </a:r>
          </a:p>
          <a:p>
            <a:pPr lvl="1"/>
            <a:r>
              <a:rPr lang="en-US" b="0"/>
              <a:t>Paragraph, H1 through H6, and more will be available soon</a:t>
            </a:r>
          </a:p>
        </p:txBody>
      </p:sp>
      <p:pic>
        <p:nvPicPr>
          <p:cNvPr id="5" name="Picture 4" descr="A screenshot of the Text Semantics panel in Canva, which includes the ability to assign Headings 1 through 6 to selected content. ">
            <a:extLst>
              <a:ext uri="{FF2B5EF4-FFF2-40B4-BE49-F238E27FC236}">
                <a16:creationId xmlns:a16="http://schemas.microsoft.com/office/drawing/2014/main" id="{8DF19031-AD9E-D7E0-A2A1-60FC8983BEAC}"/>
              </a:ext>
            </a:extLst>
          </p:cNvPr>
          <p:cNvPicPr>
            <a:picLocks noChangeAspect="1"/>
          </p:cNvPicPr>
          <p:nvPr/>
        </p:nvPicPr>
        <p:blipFill>
          <a:blip r:embed="rId3"/>
          <a:stretch>
            <a:fillRect/>
          </a:stretch>
        </p:blipFill>
        <p:spPr>
          <a:xfrm>
            <a:off x="4572000" y="1736725"/>
            <a:ext cx="4167282" cy="3008504"/>
          </a:xfrm>
          <a:prstGeom prst="rect">
            <a:avLst/>
          </a:prstGeom>
        </p:spPr>
      </p:pic>
    </p:spTree>
    <p:extLst>
      <p:ext uri="{BB962C8B-B14F-4D97-AF65-F5344CB8AC3E}">
        <p14:creationId xmlns:p14="http://schemas.microsoft.com/office/powerpoint/2010/main" val="1151936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BA77-959E-5449-8C0E-F5C9D2B4213A}"/>
              </a:ext>
            </a:extLst>
          </p:cNvPr>
          <p:cNvSpPr>
            <a:spLocks noGrp="1"/>
          </p:cNvSpPr>
          <p:nvPr>
            <p:ph type="title"/>
          </p:nvPr>
        </p:nvSpPr>
        <p:spPr>
          <a:xfrm>
            <a:off x="671756" y="371511"/>
            <a:ext cx="8183759" cy="991998"/>
          </a:xfrm>
        </p:spPr>
        <p:txBody>
          <a:bodyPr lIns="91440" tIns="45720" rIns="91440" bIns="45720" anchor="ctr">
            <a:normAutofit/>
          </a:bodyPr>
          <a:lstStyle/>
          <a:p>
            <a:r>
              <a:rPr lang="en-US">
                <a:latin typeface="Encode Sans Normal Black"/>
              </a:rPr>
              <a:t>Slide Titles in PowerPoint &amp; Google Slides</a:t>
            </a:r>
          </a:p>
        </p:txBody>
      </p:sp>
      <p:sp>
        <p:nvSpPr>
          <p:cNvPr id="3" name="Text Placeholder 2">
            <a:extLst>
              <a:ext uri="{FF2B5EF4-FFF2-40B4-BE49-F238E27FC236}">
                <a16:creationId xmlns:a16="http://schemas.microsoft.com/office/drawing/2014/main" id="{B495BDEE-4393-3544-8BC7-57E3BD62AE59}"/>
              </a:ext>
            </a:extLst>
          </p:cNvPr>
          <p:cNvSpPr>
            <a:spLocks noGrp="1"/>
          </p:cNvSpPr>
          <p:nvPr>
            <p:ph type="body" sz="quarter" idx="11"/>
          </p:nvPr>
        </p:nvSpPr>
        <p:spPr>
          <a:xfrm>
            <a:off x="659305" y="1736725"/>
            <a:ext cx="8196210" cy="4015497"/>
          </a:xfrm>
        </p:spPr>
        <p:txBody>
          <a:bodyPr lIns="91440" tIns="45720" rIns="91440" bIns="45720" anchor="t"/>
          <a:lstStyle/>
          <a:p>
            <a:r>
              <a:rPr lang="en-US" b="0">
                <a:ea typeface="Open Sans"/>
              </a:rPr>
              <a:t>Slide titles act as headings</a:t>
            </a:r>
            <a:endParaRPr lang="en-US" b="0"/>
          </a:p>
          <a:p>
            <a:r>
              <a:rPr lang="en-US" b="0"/>
              <a:t>Every slide must have a unique slide title</a:t>
            </a:r>
            <a:endParaRPr lang="en-US"/>
          </a:p>
          <a:p>
            <a:r>
              <a:rPr lang="en-US" b="0"/>
              <a:t>Use Templates and built-in Layouts</a:t>
            </a:r>
            <a:endParaRPr lang="en-US" b="0">
              <a:ea typeface="Open Sans"/>
            </a:endParaRPr>
          </a:p>
        </p:txBody>
      </p:sp>
      <p:pic>
        <p:nvPicPr>
          <p:cNvPr id="4" name="Picture 3" descr="Screen shot of slide layout options in PowerPoint.">
            <a:extLst>
              <a:ext uri="{FF2B5EF4-FFF2-40B4-BE49-F238E27FC236}">
                <a16:creationId xmlns:a16="http://schemas.microsoft.com/office/drawing/2014/main" id="{56A08200-0187-EF18-9BC2-1158104D8E17}"/>
              </a:ext>
            </a:extLst>
          </p:cNvPr>
          <p:cNvPicPr>
            <a:picLocks noChangeAspect="1"/>
          </p:cNvPicPr>
          <p:nvPr/>
        </p:nvPicPr>
        <p:blipFill>
          <a:blip r:embed="rId3"/>
          <a:stretch>
            <a:fillRect/>
          </a:stretch>
        </p:blipFill>
        <p:spPr>
          <a:xfrm>
            <a:off x="1720491" y="3429685"/>
            <a:ext cx="6075543" cy="2494636"/>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771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D2EF6-384D-6445-F718-8EB4D6A11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A70EEC-925D-2CD1-C44E-600C9CD0C3C5}"/>
              </a:ext>
            </a:extLst>
          </p:cNvPr>
          <p:cNvSpPr>
            <a:spLocks noGrp="1"/>
          </p:cNvSpPr>
          <p:nvPr>
            <p:ph type="title"/>
          </p:nvPr>
        </p:nvSpPr>
        <p:spPr>
          <a:xfrm>
            <a:off x="671756" y="371511"/>
            <a:ext cx="8183759" cy="991998"/>
          </a:xfrm>
        </p:spPr>
        <p:txBody>
          <a:bodyPr lIns="91440" tIns="45720" rIns="91440" bIns="45720" anchor="ctr">
            <a:normAutofit/>
          </a:bodyPr>
          <a:lstStyle/>
          <a:p>
            <a:r>
              <a:rPr lang="en-US">
                <a:latin typeface="Encode Sans Normal Black"/>
              </a:rPr>
              <a:t>Slide Titles in Canva</a:t>
            </a:r>
          </a:p>
        </p:txBody>
      </p:sp>
      <p:sp>
        <p:nvSpPr>
          <p:cNvPr id="3" name="Text Placeholder 2">
            <a:extLst>
              <a:ext uri="{FF2B5EF4-FFF2-40B4-BE49-F238E27FC236}">
                <a16:creationId xmlns:a16="http://schemas.microsoft.com/office/drawing/2014/main" id="{E9360528-935C-7CB2-546F-B2251B81D234}"/>
              </a:ext>
            </a:extLst>
          </p:cNvPr>
          <p:cNvSpPr>
            <a:spLocks noGrp="1"/>
          </p:cNvSpPr>
          <p:nvPr>
            <p:ph type="body" sz="quarter" idx="11"/>
          </p:nvPr>
        </p:nvSpPr>
        <p:spPr>
          <a:xfrm>
            <a:off x="659305" y="1736725"/>
            <a:ext cx="4103614" cy="4015497"/>
          </a:xfrm>
        </p:spPr>
        <p:txBody>
          <a:bodyPr lIns="91440" tIns="45720" rIns="91440" bIns="45720" anchor="t"/>
          <a:lstStyle/>
          <a:p>
            <a:r>
              <a:rPr lang="en-US" b="0">
                <a:ea typeface="Open Sans"/>
              </a:rPr>
              <a:t>Page titles can be added to slides in Canva presentations, but they are only for reference within Canva. Page titles do not survive exporting to PowerPoint or PDF.</a:t>
            </a:r>
          </a:p>
        </p:txBody>
      </p:sp>
      <p:pic>
        <p:nvPicPr>
          <p:cNvPr id="5" name="Picture 4" descr="A screenshot of a Canva Presentation slide’s context menu. The page title can be edited at the top of the menu.">
            <a:extLst>
              <a:ext uri="{FF2B5EF4-FFF2-40B4-BE49-F238E27FC236}">
                <a16:creationId xmlns:a16="http://schemas.microsoft.com/office/drawing/2014/main" id="{94B81A07-8E3A-EA74-23EB-2876D7E67895}"/>
              </a:ext>
            </a:extLst>
          </p:cNvPr>
          <p:cNvPicPr>
            <a:picLocks noChangeAspect="1"/>
          </p:cNvPicPr>
          <p:nvPr/>
        </p:nvPicPr>
        <p:blipFill>
          <a:blip r:embed="rId3"/>
          <a:stretch>
            <a:fillRect/>
          </a:stretch>
        </p:blipFill>
        <p:spPr>
          <a:xfrm>
            <a:off x="5134708" y="640666"/>
            <a:ext cx="2674345" cy="5111556"/>
          </a:xfrm>
          <a:prstGeom prst="rect">
            <a:avLst/>
          </a:prstGeom>
        </p:spPr>
      </p:pic>
    </p:spTree>
    <p:extLst>
      <p:ext uri="{BB962C8B-B14F-4D97-AF65-F5344CB8AC3E}">
        <p14:creationId xmlns:p14="http://schemas.microsoft.com/office/powerpoint/2010/main" val="1388043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31EFC-35F8-808A-907B-FAEEC64F19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FCD4A5-B6AC-6842-4367-526CA441CA20}"/>
              </a:ext>
            </a:extLst>
          </p:cNvPr>
          <p:cNvSpPr>
            <a:spLocks noGrp="1"/>
          </p:cNvSpPr>
          <p:nvPr>
            <p:ph type="title"/>
          </p:nvPr>
        </p:nvSpPr>
        <p:spPr/>
        <p:txBody>
          <a:bodyPr/>
          <a:lstStyle/>
          <a:p>
            <a:r>
              <a:rPr lang="en-US"/>
              <a:t>Technique #3: Results after Export (Headings)  </a:t>
            </a:r>
          </a:p>
        </p:txBody>
      </p:sp>
      <p:sp>
        <p:nvSpPr>
          <p:cNvPr id="2" name="Text Placeholder 1">
            <a:extLst>
              <a:ext uri="{FF2B5EF4-FFF2-40B4-BE49-F238E27FC236}">
                <a16:creationId xmlns:a16="http://schemas.microsoft.com/office/drawing/2014/main" id="{95E9F1AC-48EF-1993-AF46-108F4D4635E3}"/>
              </a:ext>
            </a:extLst>
          </p:cNvPr>
          <p:cNvSpPr>
            <a:spLocks noGrp="1"/>
          </p:cNvSpPr>
          <p:nvPr>
            <p:ph type="body" sz="quarter" idx="11"/>
          </p:nvPr>
        </p:nvSpPr>
        <p:spPr>
          <a:xfrm>
            <a:off x="659305" y="1736725"/>
            <a:ext cx="7628168" cy="4015497"/>
          </a:xfrm>
        </p:spPr>
        <p:txBody>
          <a:bodyPr/>
          <a:lstStyle/>
          <a:p>
            <a:r>
              <a:rPr lang="en-US" b="0"/>
              <a:t>Headings export as expected from </a:t>
            </a:r>
            <a:r>
              <a:rPr lang="en-US"/>
              <a:t>Word</a:t>
            </a:r>
            <a:r>
              <a:rPr lang="en-US" b="0"/>
              <a:t> to PDF. </a:t>
            </a:r>
          </a:p>
          <a:p>
            <a:r>
              <a:rPr lang="en-US" b="0"/>
              <a:t>Headings export as expected from </a:t>
            </a:r>
            <a:r>
              <a:rPr lang="en-US"/>
              <a:t>Google Docs</a:t>
            </a:r>
            <a:r>
              <a:rPr lang="en-US" b="0"/>
              <a:t> to PDF. </a:t>
            </a:r>
          </a:p>
          <a:p>
            <a:r>
              <a:rPr lang="en-US" b="0"/>
              <a:t>In </a:t>
            </a:r>
            <a:r>
              <a:rPr lang="en-US"/>
              <a:t>Canva</a:t>
            </a:r>
            <a:r>
              <a:rPr lang="en-US" b="0"/>
              <a:t>, content exported to PDF may contain headings, but these might not be the headings you expected. (This is a known issue and will be addressed in a subsequent release).   </a:t>
            </a:r>
          </a:p>
        </p:txBody>
      </p:sp>
    </p:spTree>
    <p:extLst>
      <p:ext uri="{BB962C8B-B14F-4D97-AF65-F5344CB8AC3E}">
        <p14:creationId xmlns:p14="http://schemas.microsoft.com/office/powerpoint/2010/main" val="82745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9F54E-F6CC-BEE2-B99D-19B74AEF38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41DA10-6A9B-3620-36F6-A8CAE6627991}"/>
              </a:ext>
            </a:extLst>
          </p:cNvPr>
          <p:cNvSpPr>
            <a:spLocks noGrp="1"/>
          </p:cNvSpPr>
          <p:nvPr>
            <p:ph type="title"/>
          </p:nvPr>
        </p:nvSpPr>
        <p:spPr/>
        <p:txBody>
          <a:bodyPr/>
          <a:lstStyle/>
          <a:p>
            <a:r>
              <a:rPr lang="en-US"/>
              <a:t>Technique #3: Results after Export (Slide Titles)</a:t>
            </a:r>
          </a:p>
        </p:txBody>
      </p:sp>
      <p:sp>
        <p:nvSpPr>
          <p:cNvPr id="2" name="Text Placeholder 1">
            <a:extLst>
              <a:ext uri="{FF2B5EF4-FFF2-40B4-BE49-F238E27FC236}">
                <a16:creationId xmlns:a16="http://schemas.microsoft.com/office/drawing/2014/main" id="{6FB10E15-A294-0C53-CFEB-7952E36357E9}"/>
              </a:ext>
            </a:extLst>
          </p:cNvPr>
          <p:cNvSpPr>
            <a:spLocks noGrp="1"/>
          </p:cNvSpPr>
          <p:nvPr>
            <p:ph type="body" sz="quarter" idx="11"/>
          </p:nvPr>
        </p:nvSpPr>
        <p:spPr/>
        <p:txBody>
          <a:bodyPr/>
          <a:lstStyle/>
          <a:p>
            <a:r>
              <a:rPr lang="en-US"/>
              <a:t>When exporting from PowerPoint to PDF:</a:t>
            </a:r>
          </a:p>
          <a:p>
            <a:pPr lvl="1"/>
            <a:r>
              <a:rPr lang="en-US" b="0"/>
              <a:t>Slide titles are exported as &lt;H1&gt; from the “Title Slide” layout within the template </a:t>
            </a:r>
          </a:p>
          <a:p>
            <a:pPr lvl="1"/>
            <a:r>
              <a:rPr lang="en-US" b="0"/>
              <a:t>Slide titles are exported as &lt;H2&gt; from all content slide layouts within the template</a:t>
            </a:r>
            <a:endParaRPr lang="en-US"/>
          </a:p>
          <a:p>
            <a:r>
              <a:rPr lang="en-US"/>
              <a:t>Google Slides does not support tagged PDF. </a:t>
            </a:r>
          </a:p>
          <a:p>
            <a:r>
              <a:rPr lang="en-US"/>
              <a:t>When exporting from Canva presentations to PowerPoint:</a:t>
            </a:r>
            <a:endParaRPr lang="en-US" b="0"/>
          </a:p>
          <a:p>
            <a:pPr lvl="1"/>
            <a:r>
              <a:rPr lang="en-US" b="0"/>
              <a:t>Slides do not have titles (they fail the PowerPoint accessibility check). </a:t>
            </a:r>
          </a:p>
          <a:p>
            <a:pPr lvl="1"/>
            <a:endParaRPr lang="en-US"/>
          </a:p>
        </p:txBody>
      </p:sp>
    </p:spTree>
    <p:extLst>
      <p:ext uri="{BB962C8B-B14F-4D97-AF65-F5344CB8AC3E}">
        <p14:creationId xmlns:p14="http://schemas.microsoft.com/office/powerpoint/2010/main" val="3237691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lIns="91440" tIns="45720" rIns="91440" bIns="45720" anchor="b">
            <a:normAutofit/>
          </a:bodyPr>
          <a:lstStyle/>
          <a:p>
            <a:r>
              <a:rPr lang="en-US"/>
              <a:t>Technique #4</a:t>
            </a:r>
            <a:br>
              <a:rPr lang="en-US"/>
            </a:br>
            <a:r>
              <a:rPr lang="en-US"/>
              <a:t>Lists</a:t>
            </a:r>
          </a:p>
        </p:txBody>
      </p:sp>
    </p:spTree>
    <p:custDataLst>
      <p:tags r:id="rId1"/>
    </p:custDataLst>
    <p:extLst>
      <p:ext uri="{BB962C8B-B14F-4D97-AF65-F5344CB8AC3E}">
        <p14:creationId xmlns:p14="http://schemas.microsoft.com/office/powerpoint/2010/main" val="4183187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684-2AD5-BF45-B62A-7E6FD5CCF0F5}"/>
              </a:ext>
            </a:extLst>
          </p:cNvPr>
          <p:cNvSpPr>
            <a:spLocks noGrp="1"/>
          </p:cNvSpPr>
          <p:nvPr>
            <p:ph type="title"/>
          </p:nvPr>
        </p:nvSpPr>
        <p:spPr>
          <a:xfrm>
            <a:off x="671756" y="371511"/>
            <a:ext cx="8183759" cy="991998"/>
          </a:xfrm>
        </p:spPr>
        <p:txBody>
          <a:bodyPr lIns="91440" tIns="45720" rIns="91440" bIns="45720" anchor="ctr">
            <a:normAutofit/>
          </a:bodyPr>
          <a:lstStyle/>
          <a:p>
            <a:r>
              <a:rPr lang="en-US"/>
              <a:t>Lists in Word &amp; PowerPoint</a:t>
            </a:r>
          </a:p>
        </p:txBody>
      </p:sp>
      <p:sp>
        <p:nvSpPr>
          <p:cNvPr id="3" name="Text Placeholder 2">
            <a:extLst>
              <a:ext uri="{FF2B5EF4-FFF2-40B4-BE49-F238E27FC236}">
                <a16:creationId xmlns:a16="http://schemas.microsoft.com/office/drawing/2014/main" id="{178DB3EE-5D6A-684A-AFDB-C054180E12C4}"/>
              </a:ext>
            </a:extLst>
          </p:cNvPr>
          <p:cNvSpPr>
            <a:spLocks noGrp="1"/>
          </p:cNvSpPr>
          <p:nvPr>
            <p:ph type="body" sz="quarter" idx="11"/>
          </p:nvPr>
        </p:nvSpPr>
        <p:spPr>
          <a:xfrm>
            <a:off x="659305" y="1736725"/>
            <a:ext cx="8196210" cy="4015497"/>
          </a:xfrm>
        </p:spPr>
        <p:txBody>
          <a:bodyPr lIns="91440" tIns="45720" rIns="91440" bIns="45720" anchor="t"/>
          <a:lstStyle/>
          <a:p>
            <a:r>
              <a:rPr lang="en-US" b="0"/>
              <a:t>From the Home ribbon, choose Bulleted, Numbered, or Multilevel</a:t>
            </a:r>
            <a:endParaRPr lang="en-US" b="0">
              <a:ea typeface="Open Sans"/>
            </a:endParaRPr>
          </a:p>
        </p:txBody>
      </p:sp>
      <p:pic>
        <p:nvPicPr>
          <p:cNvPr id="4" name="Picture 3" descr="Screen shot of the List Library, Multi-Level List options.">
            <a:extLst>
              <a:ext uri="{FF2B5EF4-FFF2-40B4-BE49-F238E27FC236}">
                <a16:creationId xmlns:a16="http://schemas.microsoft.com/office/drawing/2014/main" id="{84CEC221-7D1A-9208-EA13-D3E422B3967F}"/>
              </a:ext>
            </a:extLst>
          </p:cNvPr>
          <p:cNvPicPr>
            <a:picLocks noChangeAspect="1"/>
          </p:cNvPicPr>
          <p:nvPr/>
        </p:nvPicPr>
        <p:blipFill>
          <a:blip r:embed="rId3"/>
          <a:stretch>
            <a:fillRect/>
          </a:stretch>
        </p:blipFill>
        <p:spPr>
          <a:xfrm>
            <a:off x="2763814" y="3081271"/>
            <a:ext cx="3616372" cy="209749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03474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Lists in Google Docs &amp;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b="0"/>
              <a:t>From the menu bar select </a:t>
            </a:r>
          </a:p>
          <a:p>
            <a:pPr lvl="1"/>
            <a:r>
              <a:rPr lang="en-US" b="0"/>
              <a:t>checklist </a:t>
            </a:r>
          </a:p>
          <a:p>
            <a:pPr lvl="1"/>
            <a:r>
              <a:rPr lang="en-US" b="0"/>
              <a:t>bulleted list </a:t>
            </a:r>
          </a:p>
          <a:p>
            <a:pPr lvl="1"/>
            <a:r>
              <a:rPr lang="en-US" b="0"/>
              <a:t>numbered list</a:t>
            </a:r>
          </a:p>
        </p:txBody>
      </p:sp>
      <p:pic>
        <p:nvPicPr>
          <p:cNvPr id="4" name="Picture 3" descr="Screen shot of list generating options from the menu bar in Google Docs.">
            <a:extLst>
              <a:ext uri="{FF2B5EF4-FFF2-40B4-BE49-F238E27FC236}">
                <a16:creationId xmlns:a16="http://schemas.microsoft.com/office/drawing/2014/main" id="{88A483E0-D3DE-F0B3-5E31-48E025B3A091}"/>
              </a:ext>
            </a:extLst>
          </p:cNvPr>
          <p:cNvPicPr>
            <a:picLocks noChangeAspect="1"/>
          </p:cNvPicPr>
          <p:nvPr/>
        </p:nvPicPr>
        <p:blipFill>
          <a:blip r:embed="rId3"/>
          <a:stretch>
            <a:fillRect/>
          </a:stretch>
        </p:blipFill>
        <p:spPr>
          <a:xfrm>
            <a:off x="3913187" y="2311996"/>
            <a:ext cx="4572000" cy="3132499"/>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0656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D542B-7C2A-16D9-2C68-89D1C0233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C33CE-2E64-63DA-A143-BB9A4BA6F86E}"/>
              </a:ext>
            </a:extLst>
          </p:cNvPr>
          <p:cNvSpPr>
            <a:spLocks noGrp="1"/>
          </p:cNvSpPr>
          <p:nvPr>
            <p:ph type="title"/>
          </p:nvPr>
        </p:nvSpPr>
        <p:spPr>
          <a:xfrm>
            <a:off x="671756" y="371511"/>
            <a:ext cx="8183759" cy="991998"/>
          </a:xfrm>
        </p:spPr>
        <p:txBody>
          <a:bodyPr anchor="ctr">
            <a:normAutofit/>
          </a:bodyPr>
          <a:lstStyle/>
          <a:p>
            <a:r>
              <a:rPr lang="en-US"/>
              <a:t>Lists in Canva</a:t>
            </a:r>
          </a:p>
        </p:txBody>
      </p:sp>
      <p:sp>
        <p:nvSpPr>
          <p:cNvPr id="3" name="Text Placeholder 2">
            <a:extLst>
              <a:ext uri="{FF2B5EF4-FFF2-40B4-BE49-F238E27FC236}">
                <a16:creationId xmlns:a16="http://schemas.microsoft.com/office/drawing/2014/main" id="{E85214B8-008A-B55E-1C83-1CE6DA8C6195}"/>
              </a:ext>
            </a:extLst>
          </p:cNvPr>
          <p:cNvSpPr>
            <a:spLocks noGrp="1"/>
          </p:cNvSpPr>
          <p:nvPr>
            <p:ph type="body" sz="quarter" idx="11"/>
          </p:nvPr>
        </p:nvSpPr>
        <p:spPr>
          <a:xfrm>
            <a:off x="659305" y="1736725"/>
            <a:ext cx="3912695" cy="4015497"/>
          </a:xfrm>
        </p:spPr>
        <p:txBody>
          <a:bodyPr lIns="91440" tIns="45720" rIns="91440" bIns="45720" anchor="t"/>
          <a:lstStyle/>
          <a:p>
            <a:r>
              <a:rPr lang="en-US" b="0"/>
              <a:t>From the menu bar, click to select</a:t>
            </a:r>
          </a:p>
          <a:p>
            <a:pPr lvl="1"/>
            <a:r>
              <a:rPr lang="en-US" b="0"/>
              <a:t>One click: Bulleted list </a:t>
            </a:r>
          </a:p>
          <a:p>
            <a:pPr lvl="1"/>
            <a:r>
              <a:rPr lang="en-US" b="0"/>
              <a:t>Two clicks: Numbered list </a:t>
            </a:r>
          </a:p>
          <a:p>
            <a:pPr lvl="1"/>
            <a:r>
              <a:rPr lang="en-US" b="0"/>
              <a:t>Three clicks: List of checkboxes</a:t>
            </a:r>
          </a:p>
          <a:p>
            <a:pPr lvl="2"/>
            <a:r>
              <a:rPr lang="en-US" b="0"/>
              <a:t>Note: Checkbox inputs are not keyboard accessible</a:t>
            </a:r>
          </a:p>
        </p:txBody>
      </p:sp>
      <p:grpSp>
        <p:nvGrpSpPr>
          <p:cNvPr id="4" name="Group 3" descr="Three screen shots from Canva, showing each of the three list butons">
            <a:extLst>
              <a:ext uri="{FF2B5EF4-FFF2-40B4-BE49-F238E27FC236}">
                <a16:creationId xmlns:a16="http://schemas.microsoft.com/office/drawing/2014/main" id="{A5AD73B0-1F3C-0DA1-1646-3EEA5E523BDD}"/>
              </a:ext>
            </a:extLst>
          </p:cNvPr>
          <p:cNvGrpSpPr/>
          <p:nvPr/>
        </p:nvGrpSpPr>
        <p:grpSpPr>
          <a:xfrm>
            <a:off x="4763635" y="1736725"/>
            <a:ext cx="3450848" cy="4075439"/>
            <a:chOff x="4763635" y="1736725"/>
            <a:chExt cx="3450848" cy="4075439"/>
          </a:xfrm>
        </p:grpSpPr>
        <p:pic>
          <p:nvPicPr>
            <p:cNvPr id="6" name="Picture 5" descr="A screenshot of Canva’s list button in the menubar.">
              <a:extLst>
                <a:ext uri="{FF2B5EF4-FFF2-40B4-BE49-F238E27FC236}">
                  <a16:creationId xmlns:a16="http://schemas.microsoft.com/office/drawing/2014/main" id="{AC772F41-5694-F28D-B302-6276F4E91B09}"/>
                </a:ext>
              </a:extLst>
            </p:cNvPr>
            <p:cNvPicPr>
              <a:picLocks noChangeAspect="1"/>
            </p:cNvPicPr>
            <p:nvPr/>
          </p:nvPicPr>
          <p:blipFill>
            <a:blip r:embed="rId3"/>
            <a:stretch>
              <a:fillRect/>
            </a:stretch>
          </p:blipFill>
          <p:spPr>
            <a:xfrm>
              <a:off x="4763635" y="1736725"/>
              <a:ext cx="3450848" cy="1380339"/>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F379EE05-F87B-08D9-3222-ADB9D91C271A}"/>
                </a:ext>
              </a:extLst>
            </p:cNvPr>
            <p:cNvPicPr>
              <a:picLocks noChangeAspect="1"/>
            </p:cNvPicPr>
            <p:nvPr/>
          </p:nvPicPr>
          <p:blipFill>
            <a:blip r:embed="rId4"/>
            <a:stretch>
              <a:fillRect/>
            </a:stretch>
          </p:blipFill>
          <p:spPr>
            <a:xfrm>
              <a:off x="4763635" y="3117064"/>
              <a:ext cx="3450848" cy="1250118"/>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D113157F-3D1B-13D5-93E0-6578075A55F9}"/>
                </a:ext>
              </a:extLst>
            </p:cNvPr>
            <p:cNvPicPr>
              <a:picLocks noChangeAspect="1"/>
            </p:cNvPicPr>
            <p:nvPr/>
          </p:nvPicPr>
          <p:blipFill>
            <a:blip r:embed="rId5"/>
            <a:stretch>
              <a:fillRect/>
            </a:stretch>
          </p:blipFill>
          <p:spPr>
            <a:xfrm>
              <a:off x="4763635" y="4583453"/>
              <a:ext cx="3450848" cy="1228711"/>
            </a:xfrm>
            <a:prstGeom prst="rect">
              <a:avLst/>
            </a:prstGeom>
          </p:spPr>
        </p:pic>
      </p:grpSp>
    </p:spTree>
    <p:extLst>
      <p:ext uri="{BB962C8B-B14F-4D97-AF65-F5344CB8AC3E}">
        <p14:creationId xmlns:p14="http://schemas.microsoft.com/office/powerpoint/2010/main" val="986889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8DEBF-0703-9B03-8734-678F0B0323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E4DBF0-49DD-4802-B9E7-CE30FD1F05CC}"/>
              </a:ext>
            </a:extLst>
          </p:cNvPr>
          <p:cNvSpPr>
            <a:spLocks noGrp="1"/>
          </p:cNvSpPr>
          <p:nvPr>
            <p:ph type="title"/>
          </p:nvPr>
        </p:nvSpPr>
        <p:spPr/>
        <p:txBody>
          <a:bodyPr/>
          <a:lstStyle/>
          <a:p>
            <a:r>
              <a:rPr lang="en-US"/>
              <a:t>Technique #4: Results after Export  </a:t>
            </a:r>
          </a:p>
        </p:txBody>
      </p:sp>
      <p:sp>
        <p:nvSpPr>
          <p:cNvPr id="2" name="Text Placeholder 1">
            <a:extLst>
              <a:ext uri="{FF2B5EF4-FFF2-40B4-BE49-F238E27FC236}">
                <a16:creationId xmlns:a16="http://schemas.microsoft.com/office/drawing/2014/main" id="{5C3B858D-EB86-99B9-BA2B-0A6E16A1ED75}"/>
              </a:ext>
            </a:extLst>
          </p:cNvPr>
          <p:cNvSpPr>
            <a:spLocks noGrp="1"/>
          </p:cNvSpPr>
          <p:nvPr>
            <p:ph type="body" sz="quarter" idx="11"/>
          </p:nvPr>
        </p:nvSpPr>
        <p:spPr/>
        <p:txBody>
          <a:bodyPr/>
          <a:lstStyle/>
          <a:p>
            <a:r>
              <a:rPr lang="en-US"/>
              <a:t>From Word and PowerPoint to PDF: </a:t>
            </a:r>
          </a:p>
          <a:p>
            <a:pPr lvl="1"/>
            <a:r>
              <a:rPr lang="en-US" b="0"/>
              <a:t>Lists are tagged appropriately as lists.  </a:t>
            </a:r>
          </a:p>
          <a:p>
            <a:pPr lvl="1"/>
            <a:r>
              <a:rPr lang="en-US" b="0"/>
              <a:t>The PDF spec only includes an &lt;L&gt; tag, not &lt;UL&gt; or &lt;OL&gt;. </a:t>
            </a:r>
          </a:p>
          <a:p>
            <a:r>
              <a:rPr lang="en-US"/>
              <a:t>From Google Docs to PDF:</a:t>
            </a:r>
          </a:p>
          <a:p>
            <a:pPr lvl="1"/>
            <a:r>
              <a:rPr lang="en-US" b="0"/>
              <a:t>Lists are tagged appropriately as lists.</a:t>
            </a:r>
            <a:endParaRPr lang="en-US"/>
          </a:p>
          <a:p>
            <a:r>
              <a:rPr lang="en-US"/>
              <a:t>From Canva to PDF:</a:t>
            </a:r>
          </a:p>
          <a:p>
            <a:pPr lvl="1"/>
            <a:r>
              <a:rPr lang="en-US" b="0"/>
              <a:t>Lists are tagged appropriately as lists.</a:t>
            </a:r>
          </a:p>
        </p:txBody>
      </p:sp>
    </p:spTree>
    <p:extLst>
      <p:ext uri="{BB962C8B-B14F-4D97-AF65-F5344CB8AC3E}">
        <p14:creationId xmlns:p14="http://schemas.microsoft.com/office/powerpoint/2010/main" val="32129638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lIns="91440" tIns="45720" rIns="91440" bIns="45720" anchor="b">
            <a:normAutofit/>
          </a:bodyPr>
          <a:lstStyle/>
          <a:p>
            <a:r>
              <a:rPr lang="en-US"/>
              <a:t>Technique #5</a:t>
            </a:r>
            <a:br>
              <a:rPr lang="en-US"/>
            </a:br>
            <a:r>
              <a:rPr lang="en-US"/>
              <a:t>Tables</a:t>
            </a:r>
          </a:p>
        </p:txBody>
      </p:sp>
    </p:spTree>
    <p:custDataLst>
      <p:tags r:id="rId1"/>
    </p:custDataLst>
    <p:extLst>
      <p:ext uri="{BB962C8B-B14F-4D97-AF65-F5344CB8AC3E}">
        <p14:creationId xmlns:p14="http://schemas.microsoft.com/office/powerpoint/2010/main" val="1410359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C547-41CF-664D-81E9-644F46BCF2F5}"/>
              </a:ext>
            </a:extLst>
          </p:cNvPr>
          <p:cNvSpPr>
            <a:spLocks noGrp="1"/>
          </p:cNvSpPr>
          <p:nvPr>
            <p:ph type="title"/>
          </p:nvPr>
        </p:nvSpPr>
        <p:spPr>
          <a:xfrm>
            <a:off x="671756" y="371511"/>
            <a:ext cx="8183759" cy="991998"/>
          </a:xfrm>
        </p:spPr>
        <p:txBody>
          <a:bodyPr anchor="ctr">
            <a:normAutofit/>
          </a:bodyPr>
          <a:lstStyle/>
          <a:p>
            <a:r>
              <a:rPr lang="en-US"/>
              <a:t>Tables in Word &amp; PowerPoint</a:t>
            </a:r>
          </a:p>
        </p:txBody>
      </p:sp>
      <p:sp>
        <p:nvSpPr>
          <p:cNvPr id="3" name="Text Placeholder 2">
            <a:extLst>
              <a:ext uri="{FF2B5EF4-FFF2-40B4-BE49-F238E27FC236}">
                <a16:creationId xmlns:a16="http://schemas.microsoft.com/office/drawing/2014/main" id="{340FAEFA-6F08-CB40-9265-006A5E13E87E}"/>
              </a:ext>
            </a:extLst>
          </p:cNvPr>
          <p:cNvSpPr>
            <a:spLocks noGrp="1"/>
          </p:cNvSpPr>
          <p:nvPr>
            <p:ph type="body" sz="quarter" idx="11"/>
          </p:nvPr>
        </p:nvSpPr>
        <p:spPr>
          <a:xfrm>
            <a:off x="659305" y="1736725"/>
            <a:ext cx="8196210" cy="4015497"/>
          </a:xfrm>
        </p:spPr>
        <p:txBody>
          <a:bodyPr lIns="91440" tIns="45720" rIns="91440" bIns="45720" anchor="t"/>
          <a:lstStyle/>
          <a:p>
            <a:r>
              <a:rPr lang="en-US" b="0"/>
              <a:t>Simple tables can be made accessible by defining the table header(s)</a:t>
            </a:r>
          </a:p>
          <a:p>
            <a:pPr lvl="1"/>
            <a:r>
              <a:rPr lang="en-US" sz="1800" b="0"/>
              <a:t>Table Design tab, select the proper row/column option(s)</a:t>
            </a:r>
          </a:p>
          <a:p>
            <a:pPr lvl="1"/>
            <a:r>
              <a:rPr lang="en-US" sz="1800" b="0">
                <a:ea typeface="Open Sans"/>
              </a:rPr>
              <a:t>Check “Header Row” for column headers </a:t>
            </a:r>
          </a:p>
          <a:p>
            <a:pPr lvl="1"/>
            <a:r>
              <a:rPr lang="en-US" sz="1800" b="0">
                <a:ea typeface="Open Sans"/>
              </a:rPr>
              <a:t>Check “First Column” for row headers </a:t>
            </a:r>
          </a:p>
          <a:p>
            <a:pPr lvl="1"/>
            <a:r>
              <a:rPr lang="en-US" sz="1800" b="0">
                <a:ea typeface="Open Sans"/>
              </a:rPr>
              <a:t>“Banded Rows” is for visual purposes only  </a:t>
            </a:r>
          </a:p>
          <a:p>
            <a:r>
              <a:rPr lang="en-US" b="0"/>
              <a:t>Complex tables should be simplified for clarity</a:t>
            </a:r>
            <a:endParaRPr lang="en-US" b="0">
              <a:ea typeface="Open Sans"/>
            </a:endParaRPr>
          </a:p>
        </p:txBody>
      </p:sp>
      <p:pic>
        <p:nvPicPr>
          <p:cNvPr id="4" name="Picture 3" descr="Screen shot of the row and column header options from the Table Design ribbon.">
            <a:extLst>
              <a:ext uri="{FF2B5EF4-FFF2-40B4-BE49-F238E27FC236}">
                <a16:creationId xmlns:a16="http://schemas.microsoft.com/office/drawing/2014/main" id="{CD946B5C-3DE9-739E-7A0B-2586147967B0}"/>
              </a:ext>
            </a:extLst>
          </p:cNvPr>
          <p:cNvPicPr>
            <a:picLocks noChangeAspect="1"/>
          </p:cNvPicPr>
          <p:nvPr/>
        </p:nvPicPr>
        <p:blipFill>
          <a:blip r:embed="rId3"/>
          <a:stretch>
            <a:fillRect/>
          </a:stretch>
        </p:blipFill>
        <p:spPr>
          <a:xfrm>
            <a:off x="1759789" y="4552956"/>
            <a:ext cx="3780486" cy="1385553"/>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6770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lIns="91440" tIns="45720" rIns="91440" bIns="45720" anchor="ctr">
            <a:normAutofit/>
          </a:bodyPr>
          <a:lstStyle/>
          <a:p>
            <a:r>
              <a:rPr lang="en-US">
                <a:latin typeface="Encode Sans Normal Black"/>
              </a:rPr>
              <a:t>Tables in Google Docs</a:t>
            </a:r>
            <a:endParaRPr lang="en-US"/>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8813" y="1736725"/>
            <a:ext cx="4190979" cy="4014788"/>
          </a:xfrm>
        </p:spPr>
        <p:txBody>
          <a:bodyPr lIns="91440" tIns="45720" rIns="91440" bIns="45720" anchor="t"/>
          <a:lstStyle/>
          <a:p>
            <a:r>
              <a:rPr lang="en-US" b="0"/>
              <a:t>Select top row of table</a:t>
            </a:r>
          </a:p>
          <a:p>
            <a:pPr lvl="1"/>
            <a:r>
              <a:rPr lang="en-US" b="0"/>
              <a:t>From the menu bar choose "Format," then "Table" &gt; "Pin header up to this row"</a:t>
            </a:r>
            <a:endParaRPr lang="en-US" b="0">
              <a:ea typeface="Open Sans"/>
            </a:endParaRPr>
          </a:p>
          <a:p>
            <a:r>
              <a:rPr lang="en-US" b="0"/>
              <a:t>In Google Slides it is not possible to pin a header row in a table</a:t>
            </a:r>
            <a:endParaRPr lang="en-US" b="0">
              <a:ea typeface="Open Sans"/>
            </a:endParaRPr>
          </a:p>
        </p:txBody>
      </p:sp>
      <p:pic>
        <p:nvPicPr>
          <p:cNvPr id="4" name="Picture 3" descr="Screen shot of the Format menu in Google Docs, Table options are expanded.">
            <a:extLst>
              <a:ext uri="{FF2B5EF4-FFF2-40B4-BE49-F238E27FC236}">
                <a16:creationId xmlns:a16="http://schemas.microsoft.com/office/drawing/2014/main" id="{612D24C2-4974-F767-A7C9-E5C55CF906EA}"/>
              </a:ext>
            </a:extLst>
          </p:cNvPr>
          <p:cNvPicPr>
            <a:picLocks noChangeAspect="1"/>
          </p:cNvPicPr>
          <p:nvPr/>
        </p:nvPicPr>
        <p:blipFill>
          <a:blip r:embed="rId3"/>
          <a:stretch>
            <a:fillRect/>
          </a:stretch>
        </p:blipFill>
        <p:spPr>
          <a:xfrm>
            <a:off x="5034104" y="1736725"/>
            <a:ext cx="3670500" cy="379327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2199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9BA08-B471-2AE5-959A-A084418BCF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751CF-8452-D621-FA9D-88F93C4EAB07}"/>
              </a:ext>
            </a:extLst>
          </p:cNvPr>
          <p:cNvSpPr>
            <a:spLocks noGrp="1"/>
          </p:cNvSpPr>
          <p:nvPr>
            <p:ph type="title"/>
          </p:nvPr>
        </p:nvSpPr>
        <p:spPr>
          <a:xfrm>
            <a:off x="671756" y="371511"/>
            <a:ext cx="8183759" cy="991998"/>
          </a:xfrm>
        </p:spPr>
        <p:txBody>
          <a:bodyPr lIns="91440" tIns="45720" rIns="91440" bIns="45720" anchor="ctr">
            <a:normAutofit/>
          </a:bodyPr>
          <a:lstStyle/>
          <a:p>
            <a:r>
              <a:rPr lang="en-US">
                <a:latin typeface="Encode Sans Normal Black"/>
              </a:rPr>
              <a:t>Tables in Canva</a:t>
            </a:r>
            <a:endParaRPr lang="en-US"/>
          </a:p>
        </p:txBody>
      </p:sp>
      <p:sp>
        <p:nvSpPr>
          <p:cNvPr id="3" name="Text Placeholder 2">
            <a:extLst>
              <a:ext uri="{FF2B5EF4-FFF2-40B4-BE49-F238E27FC236}">
                <a16:creationId xmlns:a16="http://schemas.microsoft.com/office/drawing/2014/main" id="{B4322F18-C726-93B3-F363-DACA110C69EC}"/>
              </a:ext>
            </a:extLst>
          </p:cNvPr>
          <p:cNvSpPr>
            <a:spLocks noGrp="1"/>
          </p:cNvSpPr>
          <p:nvPr>
            <p:ph type="body" sz="quarter" idx="11"/>
          </p:nvPr>
        </p:nvSpPr>
        <p:spPr>
          <a:xfrm>
            <a:off x="658813" y="1736725"/>
            <a:ext cx="3913187" cy="4014788"/>
          </a:xfrm>
        </p:spPr>
        <p:txBody>
          <a:bodyPr lIns="91440" tIns="45720" rIns="91440" bIns="45720" anchor="t"/>
          <a:lstStyle/>
          <a:p>
            <a:r>
              <a:rPr lang="en-US" b="0"/>
              <a:t>Create a table by selecting a table in the Elements option in the side panel.</a:t>
            </a:r>
          </a:p>
          <a:p>
            <a:pPr marL="457200" lvl="1" indent="0">
              <a:buNone/>
            </a:pPr>
            <a:endParaRPr lang="en-US" b="0"/>
          </a:p>
          <a:p>
            <a:r>
              <a:rPr lang="en-US" b="0"/>
              <a:t>It is not possible to mark header cells or pin a header row.</a:t>
            </a:r>
            <a:endParaRPr lang="en-US" b="0">
              <a:ea typeface="Open Sans"/>
            </a:endParaRPr>
          </a:p>
        </p:txBody>
      </p:sp>
      <p:pic>
        <p:nvPicPr>
          <p:cNvPr id="5" name="Picture 4" descr="Screenshot of Add Tables interface in Canva">
            <a:extLst>
              <a:ext uri="{FF2B5EF4-FFF2-40B4-BE49-F238E27FC236}">
                <a16:creationId xmlns:a16="http://schemas.microsoft.com/office/drawing/2014/main" id="{EF1211C6-1A97-6875-FD0E-1777B249A4A5}"/>
              </a:ext>
            </a:extLst>
          </p:cNvPr>
          <p:cNvPicPr>
            <a:picLocks noChangeAspect="1"/>
          </p:cNvPicPr>
          <p:nvPr/>
        </p:nvPicPr>
        <p:blipFill>
          <a:blip r:embed="rId3"/>
          <a:stretch>
            <a:fillRect/>
          </a:stretch>
        </p:blipFill>
        <p:spPr>
          <a:xfrm>
            <a:off x="4967538" y="2407557"/>
            <a:ext cx="3787196" cy="2042886"/>
          </a:xfrm>
          <a:prstGeom prst="rect">
            <a:avLst/>
          </a:prstGeom>
          <a:ln>
            <a:solidFill>
              <a:schemeClr val="accent1"/>
            </a:solidFill>
          </a:ln>
        </p:spPr>
      </p:pic>
    </p:spTree>
    <p:extLst>
      <p:ext uri="{BB962C8B-B14F-4D97-AF65-F5344CB8AC3E}">
        <p14:creationId xmlns:p14="http://schemas.microsoft.com/office/powerpoint/2010/main" val="3511240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4A244-1D62-B184-19C3-1C2CDF0075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C44D70-3596-B7DA-9616-3487123485F3}"/>
              </a:ext>
            </a:extLst>
          </p:cNvPr>
          <p:cNvSpPr>
            <a:spLocks noGrp="1"/>
          </p:cNvSpPr>
          <p:nvPr>
            <p:ph type="title"/>
          </p:nvPr>
        </p:nvSpPr>
        <p:spPr>
          <a:xfrm>
            <a:off x="671756" y="371511"/>
            <a:ext cx="8183759" cy="991998"/>
          </a:xfrm>
        </p:spPr>
        <p:txBody>
          <a:bodyPr/>
          <a:lstStyle/>
          <a:p>
            <a:r>
              <a:rPr lang="en-US"/>
              <a:t>Technique #5: Results after Export</a:t>
            </a:r>
          </a:p>
        </p:txBody>
      </p:sp>
      <p:sp>
        <p:nvSpPr>
          <p:cNvPr id="2" name="Text Placeholder 1">
            <a:extLst>
              <a:ext uri="{FF2B5EF4-FFF2-40B4-BE49-F238E27FC236}">
                <a16:creationId xmlns:a16="http://schemas.microsoft.com/office/drawing/2014/main" id="{565570B6-F7B9-F846-AD68-0193D1B4929E}"/>
              </a:ext>
            </a:extLst>
          </p:cNvPr>
          <p:cNvSpPr>
            <a:spLocks noGrp="1"/>
          </p:cNvSpPr>
          <p:nvPr>
            <p:ph type="body" sz="quarter" idx="11"/>
          </p:nvPr>
        </p:nvSpPr>
        <p:spPr>
          <a:xfrm>
            <a:off x="659305" y="1736725"/>
            <a:ext cx="8196210" cy="4386283"/>
          </a:xfrm>
        </p:spPr>
        <p:txBody>
          <a:bodyPr/>
          <a:lstStyle/>
          <a:p>
            <a:r>
              <a:rPr lang="en-US"/>
              <a:t>In Word or PowerPoint: </a:t>
            </a:r>
          </a:p>
          <a:p>
            <a:pPr lvl="1"/>
            <a:r>
              <a:rPr lang="en-US" b="0"/>
              <a:t>If “Header Row” and/or “First Column” are checked, simple tables are properly tagged in PDF. </a:t>
            </a:r>
          </a:p>
          <a:p>
            <a:pPr lvl="1"/>
            <a:r>
              <a:rPr lang="en-US" b="0"/>
              <a:t>Word and PowerPoint have no mechanism for marking up complex tables. These will need to be tagged in PDF after export. </a:t>
            </a:r>
          </a:p>
          <a:p>
            <a:r>
              <a:rPr lang="en-US"/>
              <a:t>In Google Docs: </a:t>
            </a:r>
          </a:p>
          <a:p>
            <a:pPr lvl="1"/>
            <a:r>
              <a:rPr lang="en-US" b="0"/>
              <a:t>Tables, including column headers, are properly tagged in PDF.</a:t>
            </a:r>
          </a:p>
          <a:p>
            <a:r>
              <a:rPr lang="en-US"/>
              <a:t>In Canva: </a:t>
            </a:r>
          </a:p>
          <a:p>
            <a:pPr lvl="1"/>
            <a:r>
              <a:rPr lang="en-US" b="0"/>
              <a:t>Tables do not survive. The table itself, each row, and each cell is coded with &lt;</a:t>
            </a:r>
            <a:r>
              <a:rPr lang="en-US" b="0" err="1"/>
              <a:t>NonStruct</a:t>
            </a:r>
            <a:r>
              <a:rPr lang="en-US" b="0"/>
              <a:t>&gt; tags. Table content is accessible to screen reader users, but without any table structure.</a:t>
            </a:r>
          </a:p>
        </p:txBody>
      </p:sp>
    </p:spTree>
    <p:extLst>
      <p:ext uri="{BB962C8B-B14F-4D97-AF65-F5344CB8AC3E}">
        <p14:creationId xmlns:p14="http://schemas.microsoft.com/office/powerpoint/2010/main" val="1483108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7D6AE-A6E1-4AAF-29D5-198EA3135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6D0EB-C1D7-6FB4-9330-C953C1C9A0D2}"/>
              </a:ext>
            </a:extLst>
          </p:cNvPr>
          <p:cNvSpPr>
            <a:spLocks noGrp="1"/>
          </p:cNvSpPr>
          <p:nvPr>
            <p:ph type="title"/>
          </p:nvPr>
        </p:nvSpPr>
        <p:spPr>
          <a:xfrm>
            <a:off x="460375" y="1449112"/>
            <a:ext cx="6972300" cy="3522341"/>
          </a:xfrm>
        </p:spPr>
        <p:txBody>
          <a:bodyPr>
            <a:normAutofit/>
          </a:bodyPr>
          <a:lstStyle/>
          <a:p>
            <a:r>
              <a:rPr lang="en-US"/>
              <a:t>Technique #6</a:t>
            </a:r>
            <a:br>
              <a:rPr lang="en-US"/>
            </a:br>
            <a:r>
              <a:rPr lang="en-US"/>
              <a:t>Links</a:t>
            </a:r>
          </a:p>
        </p:txBody>
      </p:sp>
    </p:spTree>
    <p:custDataLst>
      <p:tags r:id="rId1"/>
    </p:custDataLst>
    <p:extLst>
      <p:ext uri="{BB962C8B-B14F-4D97-AF65-F5344CB8AC3E}">
        <p14:creationId xmlns:p14="http://schemas.microsoft.com/office/powerpoint/2010/main" val="21845836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B5A10-50F5-B5C9-F18B-367F44012F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C8913-C371-2A85-7197-C0E3AF421FB7}"/>
              </a:ext>
            </a:extLst>
          </p:cNvPr>
          <p:cNvSpPr>
            <a:spLocks noGrp="1"/>
          </p:cNvSpPr>
          <p:nvPr>
            <p:ph type="title"/>
          </p:nvPr>
        </p:nvSpPr>
        <p:spPr>
          <a:xfrm>
            <a:off x="671756" y="371511"/>
            <a:ext cx="8183759" cy="991998"/>
          </a:xfrm>
        </p:spPr>
        <p:txBody>
          <a:bodyPr/>
          <a:lstStyle/>
          <a:p>
            <a:r>
              <a:rPr lang="en-US"/>
              <a:t>Links in Word, PowerPoint, Google Docs &amp; Slides</a:t>
            </a:r>
          </a:p>
        </p:txBody>
      </p:sp>
      <p:sp>
        <p:nvSpPr>
          <p:cNvPr id="3" name="Text Placeholder 2">
            <a:extLst>
              <a:ext uri="{FF2B5EF4-FFF2-40B4-BE49-F238E27FC236}">
                <a16:creationId xmlns:a16="http://schemas.microsoft.com/office/drawing/2014/main" id="{2FBDD9A4-188D-79AB-BE5A-4F707E647C5D}"/>
              </a:ext>
            </a:extLst>
          </p:cNvPr>
          <p:cNvSpPr>
            <a:spLocks noGrp="1"/>
          </p:cNvSpPr>
          <p:nvPr>
            <p:ph type="body" sz="quarter" idx="11"/>
          </p:nvPr>
        </p:nvSpPr>
        <p:spPr>
          <a:xfrm>
            <a:off x="658813" y="1736725"/>
            <a:ext cx="4498252" cy="4014788"/>
          </a:xfrm>
        </p:spPr>
        <p:txBody>
          <a:bodyPr lIns="91440" tIns="45720" rIns="91440" bIns="45720" anchor="t"/>
          <a:lstStyle/>
          <a:p>
            <a:r>
              <a:rPr lang="en-US" sz="2000" b="0"/>
              <a:t>Select text, then right click and select “Hyperlink” from context menu</a:t>
            </a:r>
            <a:endParaRPr lang="en-US"/>
          </a:p>
          <a:p>
            <a:r>
              <a:rPr lang="en-US" sz="2000" b="0"/>
              <a:t>Enter URL in Address field</a:t>
            </a:r>
            <a:endParaRPr lang="en-US" sz="2000" b="0">
              <a:ea typeface="Open Sans"/>
            </a:endParaRPr>
          </a:p>
        </p:txBody>
      </p:sp>
      <p:pic>
        <p:nvPicPr>
          <p:cNvPr id="4" name="Picture 3" descr="Screen shot of the Edit Hyperlink window in Word.">
            <a:extLst>
              <a:ext uri="{FF2B5EF4-FFF2-40B4-BE49-F238E27FC236}">
                <a16:creationId xmlns:a16="http://schemas.microsoft.com/office/drawing/2014/main" id="{410ABF5F-8249-055C-0FD9-13EC88FF55C9}"/>
              </a:ext>
            </a:extLst>
          </p:cNvPr>
          <p:cNvPicPr>
            <a:picLocks noChangeAspect="1"/>
          </p:cNvPicPr>
          <p:nvPr/>
        </p:nvPicPr>
        <p:blipFill>
          <a:blip r:embed="rId3"/>
          <a:stretch>
            <a:fillRect/>
          </a:stretch>
        </p:blipFill>
        <p:spPr>
          <a:xfrm>
            <a:off x="5157065" y="1904890"/>
            <a:ext cx="3527777" cy="2580632"/>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69654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2CD84-9462-60B8-B604-9E27A03DE9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5F3D7-8216-336E-7BDE-E2CBA7E9BEF1}"/>
              </a:ext>
            </a:extLst>
          </p:cNvPr>
          <p:cNvSpPr>
            <a:spLocks noGrp="1"/>
          </p:cNvSpPr>
          <p:nvPr>
            <p:ph type="title"/>
          </p:nvPr>
        </p:nvSpPr>
        <p:spPr>
          <a:xfrm>
            <a:off x="671756" y="371511"/>
            <a:ext cx="8183759" cy="991998"/>
          </a:xfrm>
        </p:spPr>
        <p:txBody>
          <a:bodyPr/>
          <a:lstStyle/>
          <a:p>
            <a:r>
              <a:rPr lang="en-US"/>
              <a:t>Links in Canva</a:t>
            </a:r>
          </a:p>
        </p:txBody>
      </p:sp>
      <p:sp>
        <p:nvSpPr>
          <p:cNvPr id="3" name="Text Placeholder 2">
            <a:extLst>
              <a:ext uri="{FF2B5EF4-FFF2-40B4-BE49-F238E27FC236}">
                <a16:creationId xmlns:a16="http://schemas.microsoft.com/office/drawing/2014/main" id="{48E33A9B-961F-46E5-10A0-29EAA42701AD}"/>
              </a:ext>
            </a:extLst>
          </p:cNvPr>
          <p:cNvSpPr>
            <a:spLocks noGrp="1"/>
          </p:cNvSpPr>
          <p:nvPr>
            <p:ph type="body" sz="quarter" idx="11"/>
          </p:nvPr>
        </p:nvSpPr>
        <p:spPr>
          <a:xfrm>
            <a:off x="658813" y="1736725"/>
            <a:ext cx="3913187" cy="4014788"/>
          </a:xfrm>
        </p:spPr>
        <p:txBody>
          <a:bodyPr lIns="91440" tIns="45720" rIns="91440" bIns="45720" anchor="t"/>
          <a:lstStyle/>
          <a:p>
            <a:r>
              <a:rPr lang="en-US" sz="2000" b="0"/>
              <a:t>Select text, then select “Link” from context menu</a:t>
            </a:r>
            <a:endParaRPr lang="en-US"/>
          </a:p>
          <a:p>
            <a:r>
              <a:rPr lang="en-US" sz="2000" b="0"/>
              <a:t>Enter URL in “Enter a link or search” field</a:t>
            </a:r>
            <a:endParaRPr lang="en-US" sz="2000" b="0">
              <a:ea typeface="Open Sans"/>
            </a:endParaRPr>
          </a:p>
        </p:txBody>
      </p:sp>
      <p:pic>
        <p:nvPicPr>
          <p:cNvPr id="6" name="Picture 5" descr="A screenshot of highlighted link text in Canva, showing the link button in the pop-up context menu">
            <a:extLst>
              <a:ext uri="{FF2B5EF4-FFF2-40B4-BE49-F238E27FC236}">
                <a16:creationId xmlns:a16="http://schemas.microsoft.com/office/drawing/2014/main" id="{F29D9BBD-CEE1-F767-11B8-519E8B2CB6C9}"/>
              </a:ext>
            </a:extLst>
          </p:cNvPr>
          <p:cNvPicPr>
            <a:picLocks noChangeAspect="1"/>
          </p:cNvPicPr>
          <p:nvPr/>
        </p:nvPicPr>
        <p:blipFill>
          <a:blip r:embed="rId3"/>
          <a:stretch>
            <a:fillRect/>
          </a:stretch>
        </p:blipFill>
        <p:spPr>
          <a:xfrm>
            <a:off x="4759896" y="1658430"/>
            <a:ext cx="3601384" cy="991998"/>
          </a:xfrm>
          <a:prstGeom prst="rect">
            <a:avLst/>
          </a:prstGeom>
          <a:ln>
            <a:solidFill>
              <a:schemeClr val="accent1"/>
            </a:solidFill>
          </a:ln>
        </p:spPr>
      </p:pic>
      <p:pic>
        <p:nvPicPr>
          <p:cNvPr id="8" name="Picture 7" descr="A screenshot of the link dialog in Canva.">
            <a:extLst>
              <a:ext uri="{FF2B5EF4-FFF2-40B4-BE49-F238E27FC236}">
                <a16:creationId xmlns:a16="http://schemas.microsoft.com/office/drawing/2014/main" id="{A4897000-DF9B-7C78-9442-45EBF79B482A}"/>
              </a:ext>
            </a:extLst>
          </p:cNvPr>
          <p:cNvPicPr>
            <a:picLocks noChangeAspect="1"/>
          </p:cNvPicPr>
          <p:nvPr/>
        </p:nvPicPr>
        <p:blipFill>
          <a:blip r:embed="rId4"/>
          <a:stretch>
            <a:fillRect/>
          </a:stretch>
        </p:blipFill>
        <p:spPr>
          <a:xfrm>
            <a:off x="4763635" y="2945350"/>
            <a:ext cx="3597645" cy="2806163"/>
          </a:xfrm>
          <a:prstGeom prst="rect">
            <a:avLst/>
          </a:prstGeom>
          <a:ln>
            <a:solidFill>
              <a:schemeClr val="accent1"/>
            </a:solidFill>
          </a:ln>
        </p:spPr>
      </p:pic>
    </p:spTree>
    <p:extLst>
      <p:ext uri="{BB962C8B-B14F-4D97-AF65-F5344CB8AC3E}">
        <p14:creationId xmlns:p14="http://schemas.microsoft.com/office/powerpoint/2010/main" val="27952538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B37CA-911F-8EA6-3D56-89BBFB990D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283EDE-1AA1-0D7C-3D55-73FE10C10887}"/>
              </a:ext>
            </a:extLst>
          </p:cNvPr>
          <p:cNvSpPr>
            <a:spLocks noGrp="1"/>
          </p:cNvSpPr>
          <p:nvPr>
            <p:ph type="title"/>
          </p:nvPr>
        </p:nvSpPr>
        <p:spPr/>
        <p:txBody>
          <a:bodyPr/>
          <a:lstStyle/>
          <a:p>
            <a:r>
              <a:rPr lang="en-US"/>
              <a:t>Technique #6: Results after Export  </a:t>
            </a:r>
          </a:p>
        </p:txBody>
      </p:sp>
      <p:sp>
        <p:nvSpPr>
          <p:cNvPr id="5" name="Text Placeholder 4">
            <a:extLst>
              <a:ext uri="{FF2B5EF4-FFF2-40B4-BE49-F238E27FC236}">
                <a16:creationId xmlns:a16="http://schemas.microsoft.com/office/drawing/2014/main" id="{7E8DF25D-FE87-F28F-447F-F8E1435A73DC}"/>
              </a:ext>
            </a:extLst>
          </p:cNvPr>
          <p:cNvSpPr>
            <a:spLocks noGrp="1"/>
          </p:cNvSpPr>
          <p:nvPr>
            <p:ph type="body" sz="quarter" idx="11"/>
          </p:nvPr>
        </p:nvSpPr>
        <p:spPr/>
        <p:txBody>
          <a:bodyPr/>
          <a:lstStyle/>
          <a:p>
            <a:r>
              <a:rPr lang="en-US"/>
              <a:t>In Word and PowerPoint: </a:t>
            </a:r>
          </a:p>
          <a:p>
            <a:pPr lvl="1"/>
            <a:r>
              <a:rPr lang="en-US" b="0"/>
              <a:t>Links are exported properly to PDF. </a:t>
            </a:r>
          </a:p>
          <a:p>
            <a:r>
              <a:rPr lang="en-US"/>
              <a:t>In Google Docs: </a:t>
            </a:r>
          </a:p>
          <a:p>
            <a:pPr lvl="1"/>
            <a:r>
              <a:rPr lang="en-US" b="0"/>
              <a:t>Links are exported properly to PDF. </a:t>
            </a:r>
            <a:endParaRPr lang="en-US"/>
          </a:p>
          <a:p>
            <a:r>
              <a:rPr lang="en-US"/>
              <a:t>In Canva</a:t>
            </a:r>
          </a:p>
          <a:p>
            <a:pPr lvl="1"/>
            <a:r>
              <a:rPr lang="en-US" b="0"/>
              <a:t>Links are exported properly to PDF. </a:t>
            </a:r>
          </a:p>
        </p:txBody>
      </p:sp>
    </p:spTree>
    <p:extLst>
      <p:ext uri="{BB962C8B-B14F-4D97-AF65-F5344CB8AC3E}">
        <p14:creationId xmlns:p14="http://schemas.microsoft.com/office/powerpoint/2010/main" val="954941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a:normAutofit/>
          </a:bodyPr>
          <a:lstStyle/>
          <a:p>
            <a:r>
              <a:rPr lang="en-US"/>
              <a:t>Technique #7</a:t>
            </a:r>
            <a:br>
              <a:rPr lang="en-US"/>
            </a:br>
            <a:r>
              <a:rPr lang="en-US"/>
              <a:t>Document Title</a:t>
            </a:r>
          </a:p>
        </p:txBody>
      </p:sp>
    </p:spTree>
    <p:custDataLst>
      <p:tags r:id="rId1"/>
    </p:custDataLst>
    <p:extLst>
      <p:ext uri="{BB962C8B-B14F-4D97-AF65-F5344CB8AC3E}">
        <p14:creationId xmlns:p14="http://schemas.microsoft.com/office/powerpoint/2010/main" val="665209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575F6-EB84-DD4F-B28D-D8B3BDFF25FD}"/>
              </a:ext>
            </a:extLst>
          </p:cNvPr>
          <p:cNvSpPr>
            <a:spLocks noGrp="1"/>
          </p:cNvSpPr>
          <p:nvPr>
            <p:ph type="title"/>
          </p:nvPr>
        </p:nvSpPr>
        <p:spPr>
          <a:xfrm>
            <a:off x="671756" y="371511"/>
            <a:ext cx="8183759" cy="991998"/>
          </a:xfrm>
        </p:spPr>
        <p:txBody>
          <a:bodyPr anchor="ctr">
            <a:normAutofit/>
          </a:bodyPr>
          <a:lstStyle/>
          <a:p>
            <a:r>
              <a:rPr lang="en-US"/>
              <a:t>Document Title in Word &amp; PowerPoint</a:t>
            </a:r>
          </a:p>
        </p:txBody>
      </p:sp>
      <p:sp>
        <p:nvSpPr>
          <p:cNvPr id="3" name="Text Placeholder 2">
            <a:extLst>
              <a:ext uri="{FF2B5EF4-FFF2-40B4-BE49-F238E27FC236}">
                <a16:creationId xmlns:a16="http://schemas.microsoft.com/office/drawing/2014/main" id="{53E95D7B-40A0-9545-B97B-E1E88A9EAC96}"/>
              </a:ext>
            </a:extLst>
          </p:cNvPr>
          <p:cNvSpPr>
            <a:spLocks noGrp="1"/>
          </p:cNvSpPr>
          <p:nvPr>
            <p:ph type="body" sz="quarter" idx="11"/>
          </p:nvPr>
        </p:nvSpPr>
        <p:spPr>
          <a:xfrm>
            <a:off x="658813" y="1736725"/>
            <a:ext cx="5024357" cy="4014788"/>
          </a:xfrm>
        </p:spPr>
        <p:txBody>
          <a:bodyPr lIns="91440" tIns="45720" rIns="91440" bIns="45720" anchor="t"/>
          <a:lstStyle/>
          <a:p>
            <a:r>
              <a:rPr lang="en-US" sz="2000" b="0"/>
              <a:t>Office Desktop apps</a:t>
            </a:r>
          </a:p>
          <a:p>
            <a:pPr lvl="1"/>
            <a:r>
              <a:rPr lang="en-US" sz="1600" b="0"/>
              <a:t>In Windows: </a:t>
            </a:r>
            <a:br>
              <a:rPr lang="en-US" sz="1600" b="0"/>
            </a:br>
            <a:r>
              <a:rPr lang="en-US" b="0"/>
              <a:t>File &gt; Info &gt; Show All Properties</a:t>
            </a:r>
          </a:p>
          <a:p>
            <a:pPr lvl="1"/>
            <a:r>
              <a:rPr lang="en-US" sz="1600" b="0"/>
              <a:t>In MacOS: </a:t>
            </a:r>
            <a:br>
              <a:rPr lang="en-US" sz="1600" b="0"/>
            </a:br>
            <a:r>
              <a:rPr lang="en-US" b="0"/>
              <a:t>File &gt; Properties &gt; Summary tab</a:t>
            </a:r>
          </a:p>
          <a:p>
            <a:r>
              <a:rPr lang="en-US" sz="2000" b="0"/>
              <a:t>Title style is </a:t>
            </a:r>
            <a:r>
              <a:rPr lang="en-US" sz="2000"/>
              <a:t>not</a:t>
            </a:r>
            <a:r>
              <a:rPr lang="en-US" sz="2000" b="0"/>
              <a:t> the same as Document Title</a:t>
            </a:r>
          </a:p>
          <a:p>
            <a:pPr lvl="1"/>
            <a:r>
              <a:rPr lang="en-US" sz="1600" b="0"/>
              <a:t>Title styles are just paragraphs &lt;P&gt; when exported to PDF</a:t>
            </a:r>
            <a:endParaRPr lang="en-US" sz="2000" b="0"/>
          </a:p>
          <a:p>
            <a:r>
              <a:rPr lang="en-US" sz="2000" b="0"/>
              <a:t>In Word &amp; PowerPoint for the Web, the file name appears in an editable field in the upper left. This is used in a &lt;title&gt; element. </a:t>
            </a:r>
          </a:p>
          <a:p>
            <a:endParaRPr lang="en-US" sz="1600" b="0"/>
          </a:p>
        </p:txBody>
      </p:sp>
      <p:pic>
        <p:nvPicPr>
          <p:cNvPr id="6" name="Picture 5" descr="Screenshot of the Styles pane in Microsoft Word.">
            <a:extLst>
              <a:ext uri="{FF2B5EF4-FFF2-40B4-BE49-F238E27FC236}">
                <a16:creationId xmlns:a16="http://schemas.microsoft.com/office/drawing/2014/main" id="{305F8BAC-4B2E-7CB3-ECE7-7A9B1138BEB9}"/>
              </a:ext>
            </a:extLst>
          </p:cNvPr>
          <p:cNvPicPr>
            <a:picLocks noChangeAspect="1"/>
          </p:cNvPicPr>
          <p:nvPr/>
        </p:nvPicPr>
        <p:blipFill rotWithShape="1">
          <a:blip r:embed="rId3"/>
          <a:srcRect b="47175"/>
          <a:stretch/>
        </p:blipFill>
        <p:spPr>
          <a:xfrm>
            <a:off x="6154156" y="2098359"/>
            <a:ext cx="2509335" cy="3101681"/>
          </a:xfrm>
          <a:prstGeom prst="rect">
            <a:avLst/>
          </a:prstGeom>
          <a:ln>
            <a:solidFill>
              <a:schemeClr val="accent5"/>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011119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Document title in Google Docs &amp;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b="0"/>
              <a:t>Add Document Title In the upper left text field</a:t>
            </a:r>
          </a:p>
        </p:txBody>
      </p:sp>
      <p:pic>
        <p:nvPicPr>
          <p:cNvPr id="4" name="Picture 3" descr="Screen shot of the Document Title filed above the menu bar in Google Docs.">
            <a:extLst>
              <a:ext uri="{FF2B5EF4-FFF2-40B4-BE49-F238E27FC236}">
                <a16:creationId xmlns:a16="http://schemas.microsoft.com/office/drawing/2014/main" id="{6EB947D5-F6D8-3E6A-EBDE-FA7233E8EEEF}"/>
              </a:ext>
            </a:extLst>
          </p:cNvPr>
          <p:cNvPicPr>
            <a:picLocks noChangeAspect="1"/>
          </p:cNvPicPr>
          <p:nvPr/>
        </p:nvPicPr>
        <p:blipFill>
          <a:blip r:embed="rId3"/>
          <a:stretch>
            <a:fillRect/>
          </a:stretch>
        </p:blipFill>
        <p:spPr>
          <a:xfrm>
            <a:off x="2023850" y="2790764"/>
            <a:ext cx="5478887" cy="226126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6109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00F1E-44A6-4E3C-CB79-F9BF4FD47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BC10B-5D49-D015-785C-AF55AC9A5763}"/>
              </a:ext>
            </a:extLst>
          </p:cNvPr>
          <p:cNvSpPr>
            <a:spLocks noGrp="1"/>
          </p:cNvSpPr>
          <p:nvPr>
            <p:ph type="title"/>
          </p:nvPr>
        </p:nvSpPr>
        <p:spPr>
          <a:xfrm>
            <a:off x="671756" y="371511"/>
            <a:ext cx="8183759" cy="991998"/>
          </a:xfrm>
        </p:spPr>
        <p:txBody>
          <a:bodyPr anchor="ctr">
            <a:normAutofit/>
          </a:bodyPr>
          <a:lstStyle/>
          <a:p>
            <a:r>
              <a:rPr lang="en-US"/>
              <a:t>Document title in Canva</a:t>
            </a:r>
          </a:p>
        </p:txBody>
      </p:sp>
      <p:sp>
        <p:nvSpPr>
          <p:cNvPr id="3" name="Text Placeholder 2">
            <a:extLst>
              <a:ext uri="{FF2B5EF4-FFF2-40B4-BE49-F238E27FC236}">
                <a16:creationId xmlns:a16="http://schemas.microsoft.com/office/drawing/2014/main" id="{DE1630B0-9EEA-3F59-8480-2A7F17638D89}"/>
              </a:ext>
            </a:extLst>
          </p:cNvPr>
          <p:cNvSpPr>
            <a:spLocks noGrp="1"/>
          </p:cNvSpPr>
          <p:nvPr>
            <p:ph type="body" sz="quarter" idx="11"/>
          </p:nvPr>
        </p:nvSpPr>
        <p:spPr>
          <a:xfrm>
            <a:off x="659305" y="1736725"/>
            <a:ext cx="8196210" cy="4015497"/>
          </a:xfrm>
        </p:spPr>
        <p:txBody>
          <a:bodyPr lIns="91440" tIns="45720" rIns="91440" bIns="45720" anchor="t"/>
          <a:lstStyle/>
          <a:p>
            <a:r>
              <a:rPr lang="en-US" b="0"/>
              <a:t>Add Document Title in the relevant field in the document editor’s </a:t>
            </a:r>
            <a:r>
              <a:rPr lang="en-US" b="0" err="1"/>
              <a:t>menubar</a:t>
            </a:r>
            <a:endParaRPr lang="en-US" b="0"/>
          </a:p>
        </p:txBody>
      </p:sp>
      <p:pic>
        <p:nvPicPr>
          <p:cNvPr id="6" name="Picture 5" descr="Screenshot showing the Document Title placeholder in Canva ">
            <a:extLst>
              <a:ext uri="{FF2B5EF4-FFF2-40B4-BE49-F238E27FC236}">
                <a16:creationId xmlns:a16="http://schemas.microsoft.com/office/drawing/2014/main" id="{6241AD13-15E1-0881-50B2-4FAB07CDE17F}"/>
              </a:ext>
            </a:extLst>
          </p:cNvPr>
          <p:cNvPicPr>
            <a:picLocks noChangeAspect="1"/>
          </p:cNvPicPr>
          <p:nvPr/>
        </p:nvPicPr>
        <p:blipFill>
          <a:blip r:embed="rId3"/>
          <a:stretch>
            <a:fillRect/>
          </a:stretch>
        </p:blipFill>
        <p:spPr>
          <a:xfrm>
            <a:off x="1512139" y="2803627"/>
            <a:ext cx="6119721" cy="1250746"/>
          </a:xfrm>
          <a:prstGeom prst="rect">
            <a:avLst/>
          </a:prstGeom>
        </p:spPr>
      </p:pic>
    </p:spTree>
    <p:extLst>
      <p:ext uri="{BB962C8B-B14F-4D97-AF65-F5344CB8AC3E}">
        <p14:creationId xmlns:p14="http://schemas.microsoft.com/office/powerpoint/2010/main" val="208756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D738-BDC9-6AE9-71B2-ADED20CFBC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22D0CD-F844-89CE-2FA0-5E578664522E}"/>
              </a:ext>
            </a:extLst>
          </p:cNvPr>
          <p:cNvSpPr>
            <a:spLocks noGrp="1"/>
          </p:cNvSpPr>
          <p:nvPr>
            <p:ph type="title"/>
          </p:nvPr>
        </p:nvSpPr>
        <p:spPr/>
        <p:txBody>
          <a:bodyPr/>
          <a:lstStyle/>
          <a:p>
            <a:r>
              <a:rPr lang="en-US"/>
              <a:t>Technique #7: Results after Export  </a:t>
            </a:r>
          </a:p>
        </p:txBody>
      </p:sp>
      <p:sp>
        <p:nvSpPr>
          <p:cNvPr id="2" name="Text Placeholder 1">
            <a:extLst>
              <a:ext uri="{FF2B5EF4-FFF2-40B4-BE49-F238E27FC236}">
                <a16:creationId xmlns:a16="http://schemas.microsoft.com/office/drawing/2014/main" id="{900AC38A-899D-E251-6EFD-5A4B01DE8ABE}"/>
              </a:ext>
            </a:extLst>
          </p:cNvPr>
          <p:cNvSpPr>
            <a:spLocks noGrp="1"/>
          </p:cNvSpPr>
          <p:nvPr>
            <p:ph type="body" sz="quarter" idx="11"/>
          </p:nvPr>
        </p:nvSpPr>
        <p:spPr>
          <a:xfrm>
            <a:off x="659305" y="1736725"/>
            <a:ext cx="8196210" cy="4435475"/>
          </a:xfrm>
        </p:spPr>
        <p:txBody>
          <a:bodyPr/>
          <a:lstStyle/>
          <a:p>
            <a:r>
              <a:rPr lang="en-US"/>
              <a:t>In Microsoft Word and PowerPoint (desktop): </a:t>
            </a:r>
          </a:p>
          <a:p>
            <a:pPr lvl="1"/>
            <a:r>
              <a:rPr lang="en-US" b="0"/>
              <a:t>The document title is passed to the PDF as expected. </a:t>
            </a:r>
            <a:endParaRPr lang="en-US"/>
          </a:p>
          <a:p>
            <a:r>
              <a:rPr lang="en-US"/>
              <a:t>In Word and PowerPoint for the Web: </a:t>
            </a:r>
          </a:p>
          <a:p>
            <a:pPr lvl="1"/>
            <a:r>
              <a:rPr lang="en-US" b="0"/>
              <a:t>The file name (i.e., &lt;title&gt;) is not passed to the PDF as the document title (as would appear in Document Properties).</a:t>
            </a:r>
          </a:p>
          <a:p>
            <a:pPr lvl="1"/>
            <a:r>
              <a:rPr lang="en-US" b="0"/>
              <a:t>Author </a:t>
            </a:r>
            <a:r>
              <a:rPr lang="en-US" b="0" i="1"/>
              <a:t>is </a:t>
            </a:r>
            <a:r>
              <a:rPr lang="en-US" b="0"/>
              <a:t>passed to the PDF. </a:t>
            </a:r>
          </a:p>
          <a:p>
            <a:r>
              <a:rPr lang="en-US"/>
              <a:t>In Google Docs: </a:t>
            </a:r>
          </a:p>
          <a:p>
            <a:pPr lvl="1"/>
            <a:r>
              <a:rPr lang="en-US" b="0"/>
              <a:t>The document title is passed to the PDF as expected. </a:t>
            </a:r>
          </a:p>
          <a:p>
            <a:r>
              <a:rPr lang="en-US"/>
              <a:t>In Canva:</a:t>
            </a:r>
          </a:p>
          <a:p>
            <a:pPr lvl="1"/>
            <a:r>
              <a:rPr lang="en-US" b="0"/>
              <a:t>The document title is passed to the PDF as expected. </a:t>
            </a:r>
          </a:p>
          <a:p>
            <a:pPr marL="0" indent="0">
              <a:buNone/>
            </a:pPr>
            <a:endParaRPr lang="en-US" b="0"/>
          </a:p>
          <a:p>
            <a:pPr marL="0" indent="0">
              <a:buNone/>
            </a:pPr>
            <a:endParaRPr lang="en-US" b="0"/>
          </a:p>
        </p:txBody>
      </p:sp>
    </p:spTree>
    <p:extLst>
      <p:ext uri="{BB962C8B-B14F-4D97-AF65-F5344CB8AC3E}">
        <p14:creationId xmlns:p14="http://schemas.microsoft.com/office/powerpoint/2010/main" val="31602035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a:normAutofit/>
          </a:bodyPr>
          <a:lstStyle/>
          <a:p>
            <a:r>
              <a:rPr lang="en-US"/>
              <a:t>Technique #8</a:t>
            </a:r>
            <a:br>
              <a:rPr lang="en-US"/>
            </a:br>
            <a:r>
              <a:rPr lang="en-US"/>
              <a:t>Language</a:t>
            </a:r>
          </a:p>
        </p:txBody>
      </p:sp>
    </p:spTree>
    <p:custDataLst>
      <p:tags r:id="rId1"/>
    </p:custDataLst>
    <p:extLst>
      <p:ext uri="{BB962C8B-B14F-4D97-AF65-F5344CB8AC3E}">
        <p14:creationId xmlns:p14="http://schemas.microsoft.com/office/powerpoint/2010/main" val="17673718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4C93E-773A-4BB3-9F44-55BC0941A8C1}"/>
              </a:ext>
            </a:extLst>
          </p:cNvPr>
          <p:cNvSpPr>
            <a:spLocks noGrp="1"/>
          </p:cNvSpPr>
          <p:nvPr>
            <p:ph type="title"/>
          </p:nvPr>
        </p:nvSpPr>
        <p:spPr>
          <a:xfrm>
            <a:off x="671756" y="371511"/>
            <a:ext cx="8183759" cy="991998"/>
          </a:xfrm>
        </p:spPr>
        <p:txBody>
          <a:bodyPr anchor="ctr">
            <a:normAutofit/>
          </a:bodyPr>
          <a:lstStyle/>
          <a:p>
            <a:r>
              <a:rPr lang="en-US"/>
              <a:t>Language in Word and PowerPoint</a:t>
            </a:r>
          </a:p>
        </p:txBody>
      </p:sp>
      <p:sp>
        <p:nvSpPr>
          <p:cNvPr id="3" name="Text Placeholder 2">
            <a:extLst>
              <a:ext uri="{FF2B5EF4-FFF2-40B4-BE49-F238E27FC236}">
                <a16:creationId xmlns:a16="http://schemas.microsoft.com/office/drawing/2014/main" id="{9C746A60-86FB-764A-A19F-D0BB4365258B}"/>
              </a:ext>
            </a:extLst>
          </p:cNvPr>
          <p:cNvSpPr>
            <a:spLocks noGrp="1"/>
          </p:cNvSpPr>
          <p:nvPr>
            <p:ph type="body" sz="quarter" idx="11"/>
          </p:nvPr>
        </p:nvSpPr>
        <p:spPr>
          <a:xfrm>
            <a:off x="658813" y="1736725"/>
            <a:ext cx="5563083" cy="4014788"/>
          </a:xfrm>
        </p:spPr>
        <p:txBody>
          <a:bodyPr/>
          <a:lstStyle/>
          <a:p>
            <a:r>
              <a:rPr lang="en-US" b="0"/>
              <a:t>To set the document language:  </a:t>
            </a:r>
          </a:p>
          <a:p>
            <a:pPr lvl="1"/>
            <a:r>
              <a:rPr lang="en-US" b="0"/>
              <a:t>From the Review tab select “Language”</a:t>
            </a:r>
          </a:p>
          <a:p>
            <a:pPr lvl="2"/>
            <a:r>
              <a:rPr lang="en-US" b="0"/>
              <a:t>In Word for Web, choose Editor then set proofing language</a:t>
            </a:r>
          </a:p>
          <a:p>
            <a:pPr lvl="1"/>
            <a:r>
              <a:rPr lang="en-US" b="0"/>
              <a:t>Choose proper language from the list</a:t>
            </a:r>
          </a:p>
          <a:p>
            <a:r>
              <a:rPr lang="en-US" b="0"/>
              <a:t>To set ”language of parts”:  </a:t>
            </a:r>
          </a:p>
          <a:p>
            <a:pPr lvl="1"/>
            <a:r>
              <a:rPr lang="en-US" b="0"/>
              <a:t>Select the foreign language text </a:t>
            </a:r>
          </a:p>
          <a:p>
            <a:pPr lvl="1"/>
            <a:r>
              <a:rPr lang="en-US" b="0"/>
              <a:t>Repeat the above process</a:t>
            </a:r>
          </a:p>
          <a:p>
            <a:r>
              <a:rPr lang="en-US" b="0"/>
              <a:t>It is not currently possible to assign language in: </a:t>
            </a:r>
          </a:p>
          <a:p>
            <a:pPr lvl="1"/>
            <a:r>
              <a:rPr lang="en-US" b="0"/>
              <a:t>PowerPoint for the Web</a:t>
            </a:r>
          </a:p>
        </p:txBody>
      </p:sp>
      <p:pic>
        <p:nvPicPr>
          <p:cNvPr id="4" name="Picture 3" descr="Screen shot of the Language dialogue window in Word.">
            <a:extLst>
              <a:ext uri="{FF2B5EF4-FFF2-40B4-BE49-F238E27FC236}">
                <a16:creationId xmlns:a16="http://schemas.microsoft.com/office/drawing/2014/main" id="{4C7461D5-7C9C-043A-93B9-175751832B58}"/>
              </a:ext>
            </a:extLst>
          </p:cNvPr>
          <p:cNvPicPr>
            <a:picLocks noChangeAspect="1"/>
          </p:cNvPicPr>
          <p:nvPr/>
        </p:nvPicPr>
        <p:blipFill>
          <a:blip r:embed="rId3"/>
          <a:stretch>
            <a:fillRect/>
          </a:stretch>
        </p:blipFill>
        <p:spPr>
          <a:xfrm>
            <a:off x="6404358" y="1686719"/>
            <a:ext cx="2185988" cy="4114800"/>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13535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Language in Google Docs &amp;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3860045" cy="4015497"/>
          </a:xfrm>
        </p:spPr>
        <p:txBody>
          <a:bodyPr lIns="91440" tIns="45720" rIns="91440" bIns="45720" anchor="t"/>
          <a:lstStyle/>
          <a:p>
            <a:r>
              <a:rPr lang="en-US" b="0"/>
              <a:t>From the File menu choose "Language”</a:t>
            </a:r>
          </a:p>
          <a:p>
            <a:r>
              <a:rPr lang="en-US" b="0"/>
              <a:t>It is not possible to set a different language for foreign language parts within a document. </a:t>
            </a:r>
          </a:p>
        </p:txBody>
      </p:sp>
      <p:pic>
        <p:nvPicPr>
          <p:cNvPr id="5" name="Picture 4" descr="Screen shot of the Language selection option from the File drop down menu in Google Docs.">
            <a:extLst>
              <a:ext uri="{FF2B5EF4-FFF2-40B4-BE49-F238E27FC236}">
                <a16:creationId xmlns:a16="http://schemas.microsoft.com/office/drawing/2014/main" id="{DAC3C7ED-8AE8-DF0E-7F95-520B59918691}"/>
              </a:ext>
            </a:extLst>
          </p:cNvPr>
          <p:cNvPicPr>
            <a:picLocks noChangeAspect="1"/>
          </p:cNvPicPr>
          <p:nvPr/>
        </p:nvPicPr>
        <p:blipFill>
          <a:blip r:embed="rId3"/>
          <a:stretch>
            <a:fillRect/>
          </a:stretch>
        </p:blipFill>
        <p:spPr>
          <a:xfrm>
            <a:off x="4902621" y="1363509"/>
            <a:ext cx="3569623" cy="3774387"/>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3677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CB0AC-984A-C70F-89D2-5B52648EE4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A1A50-BCE6-278C-A427-6F261D570209}"/>
              </a:ext>
            </a:extLst>
          </p:cNvPr>
          <p:cNvSpPr>
            <a:spLocks noGrp="1"/>
          </p:cNvSpPr>
          <p:nvPr>
            <p:ph type="title"/>
          </p:nvPr>
        </p:nvSpPr>
        <p:spPr>
          <a:xfrm>
            <a:off x="671756" y="371511"/>
            <a:ext cx="8183759" cy="991998"/>
          </a:xfrm>
        </p:spPr>
        <p:txBody>
          <a:bodyPr anchor="ctr">
            <a:normAutofit/>
          </a:bodyPr>
          <a:lstStyle/>
          <a:p>
            <a:r>
              <a:rPr lang="en-US"/>
              <a:t>Language in Canva</a:t>
            </a:r>
          </a:p>
        </p:txBody>
      </p:sp>
      <p:sp>
        <p:nvSpPr>
          <p:cNvPr id="3" name="Text Placeholder 2">
            <a:extLst>
              <a:ext uri="{FF2B5EF4-FFF2-40B4-BE49-F238E27FC236}">
                <a16:creationId xmlns:a16="http://schemas.microsoft.com/office/drawing/2014/main" id="{A6C4F011-6C2D-02A1-6277-A5CDF22C25CB}"/>
              </a:ext>
            </a:extLst>
          </p:cNvPr>
          <p:cNvSpPr>
            <a:spLocks noGrp="1"/>
          </p:cNvSpPr>
          <p:nvPr>
            <p:ph type="body" sz="quarter" idx="11"/>
          </p:nvPr>
        </p:nvSpPr>
        <p:spPr>
          <a:xfrm>
            <a:off x="659305" y="1736725"/>
            <a:ext cx="8183759" cy="4015497"/>
          </a:xfrm>
        </p:spPr>
        <p:txBody>
          <a:bodyPr lIns="91440" tIns="45720" rIns="91440" bIns="45720" anchor="t"/>
          <a:lstStyle/>
          <a:p>
            <a:r>
              <a:rPr lang="en-US" b="0"/>
              <a:t>Language can only be changed for the entire account, in Account Settings.</a:t>
            </a:r>
          </a:p>
          <a:p>
            <a:r>
              <a:rPr lang="en-US" b="0"/>
              <a:t>It is not possible to set a different language for a document or foreign language parts within a document.</a:t>
            </a:r>
          </a:p>
        </p:txBody>
      </p:sp>
    </p:spTree>
    <p:extLst>
      <p:ext uri="{BB962C8B-B14F-4D97-AF65-F5344CB8AC3E}">
        <p14:creationId xmlns:p14="http://schemas.microsoft.com/office/powerpoint/2010/main" val="9024137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20303-0325-0B06-9CD0-0C77284051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1F3A6B-6EEB-48AF-8D44-88394816B465}"/>
              </a:ext>
            </a:extLst>
          </p:cNvPr>
          <p:cNvSpPr>
            <a:spLocks noGrp="1"/>
          </p:cNvSpPr>
          <p:nvPr>
            <p:ph type="title"/>
          </p:nvPr>
        </p:nvSpPr>
        <p:spPr/>
        <p:txBody>
          <a:bodyPr/>
          <a:lstStyle/>
          <a:p>
            <a:r>
              <a:rPr lang="en-US"/>
              <a:t>Technique #8: Results after Export  </a:t>
            </a:r>
          </a:p>
        </p:txBody>
      </p:sp>
      <p:sp>
        <p:nvSpPr>
          <p:cNvPr id="2" name="Text Placeholder 1">
            <a:extLst>
              <a:ext uri="{FF2B5EF4-FFF2-40B4-BE49-F238E27FC236}">
                <a16:creationId xmlns:a16="http://schemas.microsoft.com/office/drawing/2014/main" id="{BC9D4F6E-A76F-3F3D-80EF-87FF30E284AB}"/>
              </a:ext>
            </a:extLst>
          </p:cNvPr>
          <p:cNvSpPr>
            <a:spLocks noGrp="1"/>
          </p:cNvSpPr>
          <p:nvPr>
            <p:ph type="body" sz="quarter" idx="11"/>
          </p:nvPr>
        </p:nvSpPr>
        <p:spPr/>
        <p:txBody>
          <a:bodyPr/>
          <a:lstStyle/>
          <a:p>
            <a:r>
              <a:rPr lang="en-US" b="0"/>
              <a:t>Language of the document and language of parts survives the export from Word and PowerPoint to PDF. </a:t>
            </a:r>
          </a:p>
          <a:p>
            <a:r>
              <a:rPr lang="en-US" b="0"/>
              <a:t>Language of the document survives the export from Google Docs or Slides to PDF, but Google does not support defining a separate language of parts.  </a:t>
            </a:r>
          </a:p>
          <a:p>
            <a:r>
              <a:rPr lang="en-US" b="0"/>
              <a:t>Since language cannot be set in Canva, there is no language attribute to export.</a:t>
            </a:r>
          </a:p>
        </p:txBody>
      </p:sp>
    </p:spTree>
    <p:extLst>
      <p:ext uri="{BB962C8B-B14F-4D97-AF65-F5344CB8AC3E}">
        <p14:creationId xmlns:p14="http://schemas.microsoft.com/office/powerpoint/2010/main" val="2124259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a:normAutofit/>
          </a:bodyPr>
          <a:lstStyle/>
          <a:p>
            <a:r>
              <a:rPr lang="en-US"/>
              <a:t>Technique #9</a:t>
            </a:r>
            <a:br>
              <a:rPr lang="en-US"/>
            </a:br>
            <a:r>
              <a:rPr lang="en-US"/>
              <a:t>Read Order</a:t>
            </a:r>
          </a:p>
        </p:txBody>
      </p:sp>
    </p:spTree>
    <p:custDataLst>
      <p:tags r:id="rId1"/>
    </p:custDataLst>
    <p:extLst>
      <p:ext uri="{BB962C8B-B14F-4D97-AF65-F5344CB8AC3E}">
        <p14:creationId xmlns:p14="http://schemas.microsoft.com/office/powerpoint/2010/main" val="30998230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CD4C-1833-4A6A-BE7D-781AE0706875}"/>
              </a:ext>
            </a:extLst>
          </p:cNvPr>
          <p:cNvSpPr>
            <a:spLocks noGrp="1"/>
          </p:cNvSpPr>
          <p:nvPr>
            <p:ph type="title"/>
          </p:nvPr>
        </p:nvSpPr>
        <p:spPr>
          <a:xfrm>
            <a:off x="671756" y="371511"/>
            <a:ext cx="8183759" cy="991998"/>
          </a:xfrm>
        </p:spPr>
        <p:txBody>
          <a:bodyPr lIns="91440" tIns="45720" rIns="91440" bIns="45720" anchor="ctr">
            <a:normAutofit/>
          </a:bodyPr>
          <a:lstStyle/>
          <a:p>
            <a:r>
              <a:rPr lang="en-US"/>
              <a:t>Selection Pane in PowerPoint </a:t>
            </a:r>
          </a:p>
        </p:txBody>
      </p:sp>
      <p:sp>
        <p:nvSpPr>
          <p:cNvPr id="3" name="Text Placeholder 2">
            <a:extLst>
              <a:ext uri="{FF2B5EF4-FFF2-40B4-BE49-F238E27FC236}">
                <a16:creationId xmlns:a16="http://schemas.microsoft.com/office/drawing/2014/main" id="{3DBE2725-206E-E747-8C04-E7FEA754C2E6}"/>
              </a:ext>
            </a:extLst>
          </p:cNvPr>
          <p:cNvSpPr>
            <a:spLocks noGrp="1"/>
          </p:cNvSpPr>
          <p:nvPr>
            <p:ph type="body" sz="quarter" idx="11"/>
          </p:nvPr>
        </p:nvSpPr>
        <p:spPr>
          <a:xfrm>
            <a:off x="658813" y="1736725"/>
            <a:ext cx="4984255" cy="4014788"/>
          </a:xfrm>
        </p:spPr>
        <p:txBody>
          <a:bodyPr/>
          <a:lstStyle/>
          <a:p>
            <a:r>
              <a:rPr lang="en-US" b="0"/>
              <a:t>Arranged in reverse order, bottom to top</a:t>
            </a:r>
          </a:p>
          <a:p>
            <a:r>
              <a:rPr lang="en-US" b="0"/>
              <a:t>From the Home ribbon</a:t>
            </a:r>
          </a:p>
          <a:p>
            <a:pPr lvl="1"/>
            <a:r>
              <a:rPr lang="en-US" b="0"/>
              <a:t>Select the “Arrange” drop down then “Selection Pane”</a:t>
            </a:r>
          </a:p>
        </p:txBody>
      </p:sp>
      <p:pic>
        <p:nvPicPr>
          <p:cNvPr id="4" name="Picture 3" descr="Screen shot of PowerPoint with the Arrange drop down exposed and Selection Pane open. ">
            <a:extLst>
              <a:ext uri="{FF2B5EF4-FFF2-40B4-BE49-F238E27FC236}">
                <a16:creationId xmlns:a16="http://schemas.microsoft.com/office/drawing/2014/main" id="{11BCA526-3284-A43C-604C-324AEE99EB64}"/>
              </a:ext>
            </a:extLst>
          </p:cNvPr>
          <p:cNvPicPr>
            <a:picLocks noChangeAspect="1"/>
          </p:cNvPicPr>
          <p:nvPr/>
        </p:nvPicPr>
        <p:blipFill>
          <a:blip r:embed="rId3"/>
          <a:stretch>
            <a:fillRect/>
          </a:stretch>
        </p:blipFill>
        <p:spPr>
          <a:xfrm>
            <a:off x="5643068" y="1789042"/>
            <a:ext cx="2939865" cy="3279916"/>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71309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B7F6-01D1-4D2F-9C78-1334C5331C3E}"/>
              </a:ext>
              <a:ext uri="{C183D7F6-B498-43B3-948B-1728B52AA6E4}">
                <adec:decorative xmlns:adec="http://schemas.microsoft.com/office/drawing/2017/decorative" val="0"/>
              </a:ext>
            </a:extLst>
          </p:cNvPr>
          <p:cNvSpPr>
            <a:spLocks noGrp="1"/>
          </p:cNvSpPr>
          <p:nvPr>
            <p:ph type="title"/>
          </p:nvPr>
        </p:nvSpPr>
        <p:spPr>
          <a:xfrm>
            <a:off x="671756" y="371511"/>
            <a:ext cx="8183759" cy="991998"/>
          </a:xfrm>
        </p:spPr>
        <p:txBody>
          <a:bodyPr lIns="91440" tIns="45720" rIns="91440" bIns="45720" anchor="ctr">
            <a:normAutofit/>
          </a:bodyPr>
          <a:lstStyle/>
          <a:p>
            <a:r>
              <a:rPr lang="en-US"/>
              <a:t>Reading Order Pane in PowerPoint </a:t>
            </a:r>
            <a:endParaRPr lang="en-US" strike="sngStrike"/>
          </a:p>
        </p:txBody>
      </p:sp>
      <p:sp>
        <p:nvSpPr>
          <p:cNvPr id="3" name="Text Placeholder 2">
            <a:extLst>
              <a:ext uri="{FF2B5EF4-FFF2-40B4-BE49-F238E27FC236}">
                <a16:creationId xmlns:a16="http://schemas.microsoft.com/office/drawing/2014/main" id="{4635586F-AEAB-6648-A3FF-E855BA9AD7C8}"/>
              </a:ext>
            </a:extLst>
          </p:cNvPr>
          <p:cNvSpPr>
            <a:spLocks noGrp="1"/>
          </p:cNvSpPr>
          <p:nvPr>
            <p:ph type="body" sz="quarter" idx="11"/>
          </p:nvPr>
        </p:nvSpPr>
        <p:spPr>
          <a:xfrm>
            <a:off x="659304" y="1736725"/>
            <a:ext cx="3617421" cy="4015497"/>
          </a:xfrm>
        </p:spPr>
        <p:txBody>
          <a:bodyPr/>
          <a:lstStyle/>
          <a:p>
            <a:r>
              <a:rPr lang="en-US" b="0"/>
              <a:t>Arranged top to bottom</a:t>
            </a:r>
          </a:p>
          <a:p>
            <a:r>
              <a:rPr lang="en-US" b="0"/>
              <a:t>From the Review tab</a:t>
            </a:r>
          </a:p>
          <a:p>
            <a:pPr lvl="1"/>
            <a:r>
              <a:rPr lang="en-US" b="0"/>
              <a:t>Select ”Check Accessibility” then “Reading Order Pane”</a:t>
            </a:r>
          </a:p>
        </p:txBody>
      </p:sp>
      <p:pic>
        <p:nvPicPr>
          <p:cNvPr id="6" name="Picture 5" descr="Screen shot of PowerPoint in Windows Desktop with the Review tab open, Check Accessibility drop down is exposed and Reading Order panel is open.">
            <a:extLst>
              <a:ext uri="{FF2B5EF4-FFF2-40B4-BE49-F238E27FC236}">
                <a16:creationId xmlns:a16="http://schemas.microsoft.com/office/drawing/2014/main" id="{09C53908-94EE-ADCA-56A3-086DAD717579}"/>
              </a:ext>
            </a:extLst>
          </p:cNvPr>
          <p:cNvPicPr>
            <a:picLocks noChangeAspect="1"/>
          </p:cNvPicPr>
          <p:nvPr/>
        </p:nvPicPr>
        <p:blipFill>
          <a:blip r:embed="rId3"/>
          <a:stretch>
            <a:fillRect/>
          </a:stretch>
        </p:blipFill>
        <p:spPr>
          <a:xfrm>
            <a:off x="4276725" y="2222203"/>
            <a:ext cx="4593410" cy="2413593"/>
          </a:xfrm>
          <a:prstGeom prst="rect">
            <a:avLst/>
          </a:prstGeom>
          <a:ln>
            <a:solidFill>
              <a:schemeClr val="tx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956074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Controlling read order in Google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339139" y="1667714"/>
            <a:ext cx="3784493" cy="4015497"/>
          </a:xfrm>
        </p:spPr>
        <p:txBody>
          <a:bodyPr lIns="91440" tIns="45720" rIns="91440" bIns="45720" anchor="t"/>
          <a:lstStyle/>
          <a:p>
            <a:r>
              <a:rPr lang="en-US" b="0"/>
              <a:t>Content is read from front to back </a:t>
            </a:r>
          </a:p>
          <a:p>
            <a:r>
              <a:rPr lang="en-US" b="0"/>
              <a:t>Content can be rearranged via Arrange &gt; Order. </a:t>
            </a:r>
          </a:p>
          <a:p>
            <a:r>
              <a:rPr lang="en-US" b="0"/>
              <a:t>There is nothing comparable to PowerPoint’s Reading Order or Selection Panes</a:t>
            </a:r>
          </a:p>
        </p:txBody>
      </p:sp>
      <p:pic>
        <p:nvPicPr>
          <p:cNvPr id="5" name="Picture 4" descr="Screen shot of menu in Google Docs, with Arrange &gt; Order &gt; Send to Back selected. ">
            <a:extLst>
              <a:ext uri="{FF2B5EF4-FFF2-40B4-BE49-F238E27FC236}">
                <a16:creationId xmlns:a16="http://schemas.microsoft.com/office/drawing/2014/main" id="{99DD1897-43FE-08A9-2E04-1ED2EB5E7CF3}"/>
              </a:ext>
            </a:extLst>
          </p:cNvPr>
          <p:cNvPicPr>
            <a:picLocks noChangeAspect="1"/>
          </p:cNvPicPr>
          <p:nvPr/>
        </p:nvPicPr>
        <p:blipFill>
          <a:blip r:embed="rId3"/>
          <a:stretch>
            <a:fillRect/>
          </a:stretch>
        </p:blipFill>
        <p:spPr>
          <a:xfrm>
            <a:off x="3899140" y="1399824"/>
            <a:ext cx="4906114" cy="2965142"/>
          </a:xfrm>
          <a:prstGeom prst="rect">
            <a:avLst/>
          </a:prstGeom>
          <a:ln>
            <a:solidFill>
              <a:schemeClr val="accent4">
                <a:lumMod val="10000"/>
              </a:schemeClr>
            </a:solidFill>
          </a:ln>
        </p:spPr>
      </p:pic>
    </p:spTree>
    <p:extLst>
      <p:ext uri="{BB962C8B-B14F-4D97-AF65-F5344CB8AC3E}">
        <p14:creationId xmlns:p14="http://schemas.microsoft.com/office/powerpoint/2010/main" val="42604198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B887E-7BCE-0437-C05F-FBE059564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A1957-9BA4-327D-1134-C8E062582AB8}"/>
              </a:ext>
            </a:extLst>
          </p:cNvPr>
          <p:cNvSpPr>
            <a:spLocks noGrp="1"/>
          </p:cNvSpPr>
          <p:nvPr>
            <p:ph type="title"/>
          </p:nvPr>
        </p:nvSpPr>
        <p:spPr>
          <a:xfrm>
            <a:off x="671756" y="371511"/>
            <a:ext cx="8183759" cy="991998"/>
          </a:xfrm>
        </p:spPr>
        <p:txBody>
          <a:bodyPr anchor="ctr">
            <a:normAutofit/>
          </a:bodyPr>
          <a:lstStyle/>
          <a:p>
            <a:r>
              <a:rPr lang="en-US"/>
              <a:t>Controlling read order in Canva</a:t>
            </a:r>
          </a:p>
        </p:txBody>
      </p:sp>
      <p:sp>
        <p:nvSpPr>
          <p:cNvPr id="3" name="Text Placeholder 2">
            <a:extLst>
              <a:ext uri="{FF2B5EF4-FFF2-40B4-BE49-F238E27FC236}">
                <a16:creationId xmlns:a16="http://schemas.microsoft.com/office/drawing/2014/main" id="{68FC3FD9-415D-7C46-C097-77ECACE8ED97}"/>
              </a:ext>
            </a:extLst>
          </p:cNvPr>
          <p:cNvSpPr>
            <a:spLocks noGrp="1"/>
          </p:cNvSpPr>
          <p:nvPr>
            <p:ph type="body" sz="quarter" idx="11"/>
          </p:nvPr>
        </p:nvSpPr>
        <p:spPr>
          <a:xfrm>
            <a:off x="659305" y="1736725"/>
            <a:ext cx="8196210" cy="4015497"/>
          </a:xfrm>
        </p:spPr>
        <p:txBody>
          <a:bodyPr lIns="91440" tIns="45720" rIns="91440" bIns="45720" anchor="t"/>
          <a:lstStyle/>
          <a:p>
            <a:r>
              <a:rPr lang="en-US" b="0"/>
              <a:t>Canva currently provides no means of controlling reading order, </a:t>
            </a:r>
            <a:r>
              <a:rPr lang="en-US"/>
              <a:t>but this functionality is coming soon</a:t>
            </a:r>
            <a:r>
              <a:rPr lang="en-US" b="0"/>
              <a:t>.   </a:t>
            </a:r>
          </a:p>
        </p:txBody>
      </p:sp>
    </p:spTree>
    <p:extLst>
      <p:ext uri="{BB962C8B-B14F-4D97-AF65-F5344CB8AC3E}">
        <p14:creationId xmlns:p14="http://schemas.microsoft.com/office/powerpoint/2010/main" val="16045112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449112"/>
            <a:ext cx="6972300" cy="3522341"/>
          </a:xfrm>
        </p:spPr>
        <p:txBody>
          <a:bodyPr>
            <a:normAutofit/>
          </a:bodyPr>
          <a:lstStyle/>
          <a:p>
            <a:r>
              <a:rPr lang="en-US"/>
              <a:t>Technique #10</a:t>
            </a:r>
            <a:br>
              <a:rPr lang="en-US"/>
            </a:br>
            <a:r>
              <a:rPr lang="en-US"/>
              <a:t>Accessibility Checker</a:t>
            </a:r>
          </a:p>
        </p:txBody>
      </p:sp>
    </p:spTree>
    <p:custDataLst>
      <p:tags r:id="rId1"/>
    </p:custDataLst>
    <p:extLst>
      <p:ext uri="{BB962C8B-B14F-4D97-AF65-F5344CB8AC3E}">
        <p14:creationId xmlns:p14="http://schemas.microsoft.com/office/powerpoint/2010/main" val="3888420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4C93E-773A-4BB3-9F44-55BC0941A8C1}"/>
              </a:ext>
            </a:extLst>
          </p:cNvPr>
          <p:cNvSpPr>
            <a:spLocks noGrp="1"/>
          </p:cNvSpPr>
          <p:nvPr>
            <p:ph type="title"/>
          </p:nvPr>
        </p:nvSpPr>
        <p:spPr>
          <a:xfrm>
            <a:off x="671756" y="371511"/>
            <a:ext cx="8183759" cy="991998"/>
          </a:xfrm>
        </p:spPr>
        <p:txBody>
          <a:bodyPr anchor="ctr">
            <a:normAutofit/>
          </a:bodyPr>
          <a:lstStyle/>
          <a:p>
            <a:r>
              <a:rPr lang="en-US"/>
              <a:t>Checking accessibility in Word and PowerPoint</a:t>
            </a:r>
          </a:p>
        </p:txBody>
      </p:sp>
      <p:sp>
        <p:nvSpPr>
          <p:cNvPr id="3" name="Text Placeholder 2">
            <a:extLst>
              <a:ext uri="{FF2B5EF4-FFF2-40B4-BE49-F238E27FC236}">
                <a16:creationId xmlns:a16="http://schemas.microsoft.com/office/drawing/2014/main" id="{9C746A60-86FB-764A-A19F-D0BB4365258B}"/>
              </a:ext>
            </a:extLst>
          </p:cNvPr>
          <p:cNvSpPr>
            <a:spLocks noGrp="1"/>
          </p:cNvSpPr>
          <p:nvPr>
            <p:ph type="body" sz="quarter" idx="11"/>
          </p:nvPr>
        </p:nvSpPr>
        <p:spPr>
          <a:xfrm>
            <a:off x="658813" y="1736725"/>
            <a:ext cx="5591516" cy="4014788"/>
          </a:xfrm>
        </p:spPr>
        <p:txBody>
          <a:bodyPr lIns="91440" tIns="45720" rIns="91440" bIns="45720" anchor="t"/>
          <a:lstStyle/>
          <a:p>
            <a:r>
              <a:rPr lang="en-US" b="0"/>
              <a:t>From the Review tab</a:t>
            </a:r>
          </a:p>
          <a:p>
            <a:pPr lvl="1"/>
            <a:r>
              <a:rPr lang="en-US" b="0"/>
              <a:t>Select "Accessibility" from the ribbon</a:t>
            </a:r>
          </a:p>
          <a:p>
            <a:r>
              <a:rPr lang="en-US" b="0"/>
              <a:t>Explanations and Steps to Fix are provided</a:t>
            </a:r>
          </a:p>
          <a:p>
            <a:r>
              <a:rPr lang="en-US" b="0"/>
              <a:t>Checks for:</a:t>
            </a:r>
          </a:p>
          <a:p>
            <a:pPr lvl="1"/>
            <a:r>
              <a:rPr lang="en-US" b="0"/>
              <a:t>Contrast </a:t>
            </a:r>
          </a:p>
          <a:p>
            <a:pPr lvl="1"/>
            <a:r>
              <a:rPr lang="en-US" b="0"/>
              <a:t>Alt text </a:t>
            </a:r>
          </a:p>
          <a:p>
            <a:pPr lvl="1"/>
            <a:r>
              <a:rPr lang="en-US" b="0"/>
              <a:t>Captions on audio/video</a:t>
            </a:r>
          </a:p>
          <a:p>
            <a:pPr lvl="1"/>
            <a:r>
              <a:rPr lang="en-US" b="0"/>
              <a:t>Tables </a:t>
            </a:r>
          </a:p>
          <a:p>
            <a:pPr lvl="1"/>
            <a:r>
              <a:rPr lang="en-US" b="0"/>
              <a:t>Document structure</a:t>
            </a:r>
          </a:p>
        </p:txBody>
      </p:sp>
      <p:pic>
        <p:nvPicPr>
          <p:cNvPr id="6" name="Picture 5" descr="The Accessibility Assistant panel in Word showing issues that will affect accessibility. ">
            <a:extLst>
              <a:ext uri="{FF2B5EF4-FFF2-40B4-BE49-F238E27FC236}">
                <a16:creationId xmlns:a16="http://schemas.microsoft.com/office/drawing/2014/main" id="{6E08D485-1974-779D-D848-5D8B55A607A5}"/>
              </a:ext>
            </a:extLst>
          </p:cNvPr>
          <p:cNvPicPr>
            <a:picLocks noChangeAspect="1"/>
          </p:cNvPicPr>
          <p:nvPr/>
        </p:nvPicPr>
        <p:blipFill>
          <a:blip r:embed="rId3"/>
          <a:stretch>
            <a:fillRect/>
          </a:stretch>
        </p:blipFill>
        <p:spPr>
          <a:xfrm>
            <a:off x="6311962" y="1256116"/>
            <a:ext cx="2068481" cy="4683353"/>
          </a:xfrm>
          <a:prstGeom prst="rect">
            <a:avLst/>
          </a:prstGeom>
          <a:ln>
            <a:solidFill>
              <a:srgbClr val="000000"/>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8923969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6E2-6E66-FE49-AD3F-E949CFF08BCF}"/>
              </a:ext>
            </a:extLst>
          </p:cNvPr>
          <p:cNvSpPr>
            <a:spLocks noGrp="1"/>
          </p:cNvSpPr>
          <p:nvPr>
            <p:ph type="title"/>
          </p:nvPr>
        </p:nvSpPr>
        <p:spPr>
          <a:xfrm>
            <a:off x="671756" y="371511"/>
            <a:ext cx="8183759" cy="991998"/>
          </a:xfrm>
        </p:spPr>
        <p:txBody>
          <a:bodyPr anchor="ctr">
            <a:normAutofit/>
          </a:bodyPr>
          <a:lstStyle/>
          <a:p>
            <a:r>
              <a:rPr lang="en-US"/>
              <a:t>Checking accessibility in Google Docs &amp; Slides</a:t>
            </a:r>
          </a:p>
        </p:txBody>
      </p:sp>
      <p:sp>
        <p:nvSpPr>
          <p:cNvPr id="3" name="Text Placeholder 2">
            <a:extLst>
              <a:ext uri="{FF2B5EF4-FFF2-40B4-BE49-F238E27FC236}">
                <a16:creationId xmlns:a16="http://schemas.microsoft.com/office/drawing/2014/main" id="{CFD4E1CF-C8BA-0E44-A665-B59C7C934455}"/>
              </a:ext>
            </a:extLst>
          </p:cNvPr>
          <p:cNvSpPr>
            <a:spLocks noGrp="1"/>
          </p:cNvSpPr>
          <p:nvPr>
            <p:ph type="body" sz="quarter" idx="11"/>
          </p:nvPr>
        </p:nvSpPr>
        <p:spPr>
          <a:xfrm>
            <a:off x="659305" y="1736725"/>
            <a:ext cx="8196210" cy="4015497"/>
          </a:xfrm>
        </p:spPr>
        <p:txBody>
          <a:bodyPr lIns="91440" tIns="45720" rIns="91440" bIns="45720" anchor="t"/>
          <a:lstStyle/>
          <a:p>
            <a:r>
              <a:rPr lang="en-US" b="0"/>
              <a:t>Google has no accessibility checker.</a:t>
            </a:r>
          </a:p>
          <a:p>
            <a:r>
              <a:rPr lang="en-US" b="0"/>
              <a:t>Grackle fills this gap.</a:t>
            </a:r>
          </a:p>
        </p:txBody>
      </p:sp>
    </p:spTree>
    <p:extLst>
      <p:ext uri="{BB962C8B-B14F-4D97-AF65-F5344CB8AC3E}">
        <p14:creationId xmlns:p14="http://schemas.microsoft.com/office/powerpoint/2010/main" val="36951541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2A22-BC45-68D1-708D-315CA03EC0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64513-3008-C447-DF90-97BD75C97071}"/>
              </a:ext>
            </a:extLst>
          </p:cNvPr>
          <p:cNvSpPr>
            <a:spLocks noGrp="1"/>
          </p:cNvSpPr>
          <p:nvPr>
            <p:ph type="title"/>
          </p:nvPr>
        </p:nvSpPr>
        <p:spPr>
          <a:xfrm>
            <a:off x="671756" y="371511"/>
            <a:ext cx="8183759" cy="991998"/>
          </a:xfrm>
        </p:spPr>
        <p:txBody>
          <a:bodyPr anchor="ctr">
            <a:normAutofit/>
          </a:bodyPr>
          <a:lstStyle/>
          <a:p>
            <a:r>
              <a:rPr lang="en-US"/>
              <a:t>Checking accessibility in Canva</a:t>
            </a:r>
          </a:p>
        </p:txBody>
      </p:sp>
      <p:sp>
        <p:nvSpPr>
          <p:cNvPr id="3" name="Text Placeholder 2">
            <a:extLst>
              <a:ext uri="{FF2B5EF4-FFF2-40B4-BE49-F238E27FC236}">
                <a16:creationId xmlns:a16="http://schemas.microsoft.com/office/drawing/2014/main" id="{8CF0E4F6-9AA8-FD32-3023-CC73DAB811D8}"/>
              </a:ext>
            </a:extLst>
          </p:cNvPr>
          <p:cNvSpPr>
            <a:spLocks noGrp="1"/>
          </p:cNvSpPr>
          <p:nvPr>
            <p:ph type="body" sz="quarter" idx="11"/>
          </p:nvPr>
        </p:nvSpPr>
        <p:spPr>
          <a:xfrm>
            <a:off x="658813" y="1736725"/>
            <a:ext cx="8196702" cy="4014788"/>
          </a:xfrm>
        </p:spPr>
        <p:txBody>
          <a:bodyPr lIns="91440" tIns="45720" rIns="91440" bIns="45720" anchor="t"/>
          <a:lstStyle/>
          <a:p>
            <a:r>
              <a:rPr lang="en-US" b="0"/>
              <a:t>File &gt; Accessibility &gt; Check design accessibility</a:t>
            </a:r>
          </a:p>
          <a:p>
            <a:r>
              <a:rPr lang="en-US" b="0"/>
              <a:t>Checks for text size, color contrast, and alternative text. Provides suggestions to fix issues.</a:t>
            </a:r>
          </a:p>
        </p:txBody>
      </p:sp>
      <p:pic>
        <p:nvPicPr>
          <p:cNvPr id="6" name="Picture 5" descr="A screenshot of how to open the accessibility checker in Canva: File &gt; Accessibility &gt; Check design accessibility">
            <a:extLst>
              <a:ext uri="{FF2B5EF4-FFF2-40B4-BE49-F238E27FC236}">
                <a16:creationId xmlns:a16="http://schemas.microsoft.com/office/drawing/2014/main" id="{9A1CF953-3C0E-73EF-9C01-E787BF5ACB8D}"/>
              </a:ext>
            </a:extLst>
          </p:cNvPr>
          <p:cNvPicPr>
            <a:picLocks noChangeAspect="1"/>
          </p:cNvPicPr>
          <p:nvPr/>
        </p:nvPicPr>
        <p:blipFill>
          <a:blip r:embed="rId3"/>
          <a:stretch>
            <a:fillRect/>
          </a:stretch>
        </p:blipFill>
        <p:spPr>
          <a:xfrm>
            <a:off x="3748087" y="3092328"/>
            <a:ext cx="4737100" cy="2565400"/>
          </a:xfrm>
          <a:prstGeom prst="rect">
            <a:avLst/>
          </a:prstGeom>
        </p:spPr>
      </p:pic>
    </p:spTree>
    <p:extLst>
      <p:ext uri="{BB962C8B-B14F-4D97-AF65-F5344CB8AC3E}">
        <p14:creationId xmlns:p14="http://schemas.microsoft.com/office/powerpoint/2010/main" val="6571761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1757" y="1179824"/>
            <a:ext cx="7503414" cy="2641756"/>
          </a:xfrm>
        </p:spPr>
        <p:txBody>
          <a:bodyPr/>
          <a:lstStyle/>
          <a:p>
            <a:r>
              <a:rPr lang="en-US"/>
              <a:t>Questions?</a:t>
            </a:r>
            <a:endParaRPr lang="en-US" sz="4400"/>
          </a:p>
        </p:txBody>
      </p:sp>
    </p:spTree>
    <p:extLst>
      <p:ext uri="{BB962C8B-B14F-4D97-AF65-F5344CB8AC3E}">
        <p14:creationId xmlns:p14="http://schemas.microsoft.com/office/powerpoint/2010/main" val="4640086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2.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3.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4.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5.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6.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7.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8.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9.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10.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ags/tag11.xml><?xml version="1.0" encoding="utf-8"?>
<p:tagLst xmlns:a="http://schemas.openxmlformats.org/drawingml/2006/main" xmlns:r="http://schemas.openxmlformats.org/officeDocument/2006/relationships" xmlns:p="http://schemas.openxmlformats.org/presentationml/2006/main">
  <p:tag name="__MICROSOFT_TRANSLATOR_CLM_SLIDEINFO" val="{&quot;Guid&quot;:&quot;8f7884a0-608b-4783-8393-eef195459bec&quot;,&quot;TimeStamp&quot;:&quot;2019-02-21T18:16:11.2060257-08:00&quot;}"/>
</p:tagLst>
</file>

<file path=ppt/theme/theme1.xml><?xml version="1.0" encoding="utf-8"?>
<a:theme xmlns:a="http://schemas.openxmlformats.org/drawingml/2006/main" name="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4b2e83 1">
      <a:dk1>
        <a:srgbClr val="4B2E83"/>
      </a:dk1>
      <a:lt1>
        <a:srgbClr val="E8D3A2"/>
      </a:lt1>
      <a:dk2>
        <a:srgbClr val="4B2E83"/>
      </a:dk2>
      <a:lt2>
        <a:srgbClr val="FFFFFF"/>
      </a:lt2>
      <a:accent1>
        <a:srgbClr val="4B2E83"/>
      </a:accent1>
      <a:accent2>
        <a:srgbClr val="E8D3A2"/>
      </a:accent2>
      <a:accent3>
        <a:srgbClr val="FFFFFF"/>
      </a:accent3>
      <a:accent4>
        <a:srgbClr val="B2B2B2"/>
      </a:accent4>
      <a:accent5>
        <a:srgbClr val="26005C"/>
      </a:accent5>
      <a:accent6>
        <a:srgbClr val="917B4C"/>
      </a:accent6>
      <a:hlink>
        <a:srgbClr val="26005C"/>
      </a:hlink>
      <a:folHlink>
        <a:srgbClr val="3300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0e758d-def3-4a1a-8770-daffec47c61f" xsi:nil="true"/>
    <lcf76f155ced4ddcb4097134ff3c332f xmlns="51d4e168-096c-4186-aeb2-109118107472">
      <Terms xmlns="http://schemas.microsoft.com/office/infopath/2007/PartnerControls"/>
    </lcf76f155ced4ddcb4097134ff3c332f>
    <SharedWithUsers xmlns="8e0e758d-def3-4a1a-8770-daffec47c61f">
      <UserInfo>
        <DisplayName>Gaby de Jongh</DisplayName>
        <AccountId>13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713670E947524693AAD2DE84EC3B8A" ma:contentTypeVersion="13" ma:contentTypeDescription="Create a new document." ma:contentTypeScope="" ma:versionID="c91b4f54e54fca53f6f7fb5b5a9f93a1">
  <xsd:schema xmlns:xsd="http://www.w3.org/2001/XMLSchema" xmlns:xs="http://www.w3.org/2001/XMLSchema" xmlns:p="http://schemas.microsoft.com/office/2006/metadata/properties" xmlns:ns2="51d4e168-096c-4186-aeb2-109118107472" xmlns:ns3="8e0e758d-def3-4a1a-8770-daffec47c61f" targetNamespace="http://schemas.microsoft.com/office/2006/metadata/properties" ma:root="true" ma:fieldsID="899c90381729587045c193616f31daa8" ns2:_="" ns3:_="">
    <xsd:import namespace="51d4e168-096c-4186-aeb2-109118107472"/>
    <xsd:import namespace="8e0e758d-def3-4a1a-8770-daffec47c6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d4e168-096c-4186-aeb2-1091181074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e0e758d-def3-4a1a-8770-daffec47c61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15c9a12-3d99-49f5-abe6-aac9ba49903e}" ma:internalName="TaxCatchAll" ma:showField="CatchAllData" ma:web="8e0e758d-def3-4a1a-8770-daffec47c6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852995-B67C-45C8-8A8D-88705F5FE4FD}">
  <ds:schemaRefs>
    <ds:schemaRef ds:uri="http://purl.org/dc/terms/"/>
    <ds:schemaRef ds:uri="http://schemas.microsoft.com/office/2006/documentManagement/types"/>
    <ds:schemaRef ds:uri="51d4e168-096c-4186-aeb2-109118107472"/>
    <ds:schemaRef ds:uri="http://schemas.microsoft.com/office/2006/metadata/properties"/>
    <ds:schemaRef ds:uri="http://purl.org/dc/dcmitype/"/>
    <ds:schemaRef ds:uri="http://purl.org/dc/elements/1.1/"/>
    <ds:schemaRef ds:uri="8e0e758d-def3-4a1a-8770-daffec47c61f"/>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C0F7806-B2BB-48AD-9B92-22EF35AC2AD2}">
  <ds:schemaRefs>
    <ds:schemaRef ds:uri="http://schemas.microsoft.com/sharepoint/v3/contenttype/forms"/>
  </ds:schemaRefs>
</ds:datastoreItem>
</file>

<file path=customXml/itemProps3.xml><?xml version="1.0" encoding="utf-8"?>
<ds:datastoreItem xmlns:ds="http://schemas.openxmlformats.org/officeDocument/2006/customXml" ds:itemID="{81809E1D-2728-44A6-A7A6-0580F37116CA}">
  <ds:schemaRefs>
    <ds:schemaRef ds:uri="51d4e168-096c-4186-aeb2-109118107472"/>
    <ds:schemaRef ds:uri="8e0e758d-def3-4a1a-8770-daffec47c6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8</TotalTime>
  <Words>2649</Words>
  <Application>Microsoft Macintosh PowerPoint</Application>
  <PresentationFormat>On-screen Show (4:3)</PresentationFormat>
  <Paragraphs>344</Paragraphs>
  <Slides>71</Slides>
  <Notes>70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71</vt:i4>
      </vt:variant>
    </vt:vector>
  </HeadingPairs>
  <TitlesOfParts>
    <vt:vector size="81" baseType="lpstr">
      <vt:lpstr>Arial</vt:lpstr>
      <vt:lpstr>Calibri</vt:lpstr>
      <vt:lpstr>Encode Sans Normal Black</vt:lpstr>
      <vt:lpstr>Lucida Grande</vt:lpstr>
      <vt:lpstr>Myriad Pro</vt:lpstr>
      <vt:lpstr>Open Sans</vt:lpstr>
      <vt:lpstr>Open Sans Light</vt:lpstr>
      <vt:lpstr>Uni Sans Regular</vt:lpstr>
      <vt:lpstr>Custom Design</vt:lpstr>
      <vt:lpstr>1_Custom Design</vt:lpstr>
      <vt:lpstr>Creating Accessible Documents &amp; Slides:  Microsoft, Google, Canva</vt:lpstr>
      <vt:lpstr>A follow-up to our original presentation </vt:lpstr>
      <vt:lpstr>Updated info, plus introducing a new character (Canva)</vt:lpstr>
      <vt:lpstr>Our Goals</vt:lpstr>
      <vt:lpstr>Screen Reader Support</vt:lpstr>
      <vt:lpstr>Grackle plugin for Google</vt:lpstr>
      <vt:lpstr>Technique #1 Alt Text</vt:lpstr>
      <vt:lpstr>Alt Text in Microsoft Word &amp; PowerPoint (desktop)</vt:lpstr>
      <vt:lpstr>Alt Text in PowerPoint for the Web</vt:lpstr>
      <vt:lpstr>Alt Text in Word for the Web</vt:lpstr>
      <vt:lpstr>Alt Text Panel (Word desktop, PPT desktop &amp; web)</vt:lpstr>
      <vt:lpstr>Format Picture Panel (Word forWeb)</vt:lpstr>
      <vt:lpstr>Background images on Master Slide in PowerPoint Desktop only</vt:lpstr>
      <vt:lpstr>Alt Text in Google Docs &amp; Google Slides</vt:lpstr>
      <vt:lpstr>Alt Text in Canva</vt:lpstr>
      <vt:lpstr>Canva Alt Text Panel</vt:lpstr>
      <vt:lpstr>Technique #1: Converting to PDF</vt:lpstr>
      <vt:lpstr>Save As… PDF (Mac)</vt:lpstr>
      <vt:lpstr>Export &gt; PDF</vt:lpstr>
      <vt:lpstr>Export &gt; Create Adobe PDF (PDFMaker)</vt:lpstr>
      <vt:lpstr>Technique #2 Complex Images + Alt Text</vt:lpstr>
      <vt:lpstr>Complex images in Word &amp; PowerPoint – Charts and Graphs</vt:lpstr>
      <vt:lpstr>Complex images in Google (Charts, Graphs, Diagrams) </vt:lpstr>
      <vt:lpstr>Complex images in Canva (Tables &amp; Charts) </vt:lpstr>
      <vt:lpstr>Complex images in PowerPoint - Grouping</vt:lpstr>
      <vt:lpstr>Complex images in Google Slides – Grouping</vt:lpstr>
      <vt:lpstr>Complex images in Canva Presentations – Grouping</vt:lpstr>
      <vt:lpstr>Technique #2: Results after Export from Word or PowerPoint to PDF </vt:lpstr>
      <vt:lpstr>Technique #3 Headings &amp; Slide Titles</vt:lpstr>
      <vt:lpstr>Headings in Word</vt:lpstr>
      <vt:lpstr>Headings in Google Docs</vt:lpstr>
      <vt:lpstr>Headings in Canva - Today</vt:lpstr>
      <vt:lpstr>Headings in Canva – Upcoming</vt:lpstr>
      <vt:lpstr>Slide Titles in PowerPoint &amp; Google Slides</vt:lpstr>
      <vt:lpstr>Slide Titles in Canva</vt:lpstr>
      <vt:lpstr>Technique #3: Results after Export (Headings)  </vt:lpstr>
      <vt:lpstr>Technique #3: Results after Export (Slide Titles)</vt:lpstr>
      <vt:lpstr>Technique #4 Lists</vt:lpstr>
      <vt:lpstr>Lists in Word &amp; PowerPoint</vt:lpstr>
      <vt:lpstr>Lists in Google Docs &amp; Slides</vt:lpstr>
      <vt:lpstr>Lists in Canva</vt:lpstr>
      <vt:lpstr>Technique #4: Results after Export  </vt:lpstr>
      <vt:lpstr>Technique #5 Tables</vt:lpstr>
      <vt:lpstr>Tables in Word &amp; PowerPoint</vt:lpstr>
      <vt:lpstr>Tables in Google Docs</vt:lpstr>
      <vt:lpstr>Tables in Canva</vt:lpstr>
      <vt:lpstr>Technique #5: Results after Export</vt:lpstr>
      <vt:lpstr>Technique #6 Links</vt:lpstr>
      <vt:lpstr>Links in Word, PowerPoint, Google Docs &amp; Slides</vt:lpstr>
      <vt:lpstr>Links in Canva</vt:lpstr>
      <vt:lpstr>Technique #6: Results after Export  </vt:lpstr>
      <vt:lpstr>Technique #7 Document Title</vt:lpstr>
      <vt:lpstr>Document Title in Word &amp; PowerPoint</vt:lpstr>
      <vt:lpstr>Document title in Google Docs &amp; Slides</vt:lpstr>
      <vt:lpstr>Document title in Canva</vt:lpstr>
      <vt:lpstr>Technique #7: Results after Export  </vt:lpstr>
      <vt:lpstr>Technique #8 Language</vt:lpstr>
      <vt:lpstr>Language in Word and PowerPoint</vt:lpstr>
      <vt:lpstr>Language in Google Docs &amp; Slides</vt:lpstr>
      <vt:lpstr>Language in Canva</vt:lpstr>
      <vt:lpstr>Technique #8: Results after Export  </vt:lpstr>
      <vt:lpstr>Technique #9 Read Order</vt:lpstr>
      <vt:lpstr>Selection Pane in PowerPoint </vt:lpstr>
      <vt:lpstr>Reading Order Pane in PowerPoint </vt:lpstr>
      <vt:lpstr>Controlling read order in Google Slides</vt:lpstr>
      <vt:lpstr>Controlling read order in Canva</vt:lpstr>
      <vt:lpstr>Technique #10 Accessibility Checker</vt:lpstr>
      <vt:lpstr>Checking accessibility in Word and PowerPoint</vt:lpstr>
      <vt:lpstr>Checking accessibility in Google Docs &amp; Slides</vt:lpstr>
      <vt:lpstr>Checking accessibility in Canva</vt:lpstr>
      <vt:lpstr>Questions?</vt:lpstr>
    </vt:vector>
  </TitlesOfParts>
  <Manager/>
  <Company>UW-IT Accessible Technology Services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Accessible Documents &amp; Slides:  Microsoft, Google, Canva</dc:title>
  <dc:subject/>
  <dc:creator>Terrill Thomposon, Gaby de Jongh, Alaina Foust</dc:creator>
  <cp:keywords/>
  <dc:description>Slides accompanying our presentation at the Web Accessibility in Mind Conference, September 16, 2025. </dc:description>
  <cp:lastModifiedBy>Betsy Dorsett</cp:lastModifiedBy>
  <cp:revision>2</cp:revision>
  <cp:lastPrinted>2016-02-10T20:19:12Z</cp:lastPrinted>
  <dcterms:created xsi:type="dcterms:W3CDTF">2014-10-14T00:51:43Z</dcterms:created>
  <dcterms:modified xsi:type="dcterms:W3CDTF">2026-04-20T16:36:08Z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0x0101003D713670E947524693AAD2DE84EC3B8A</vt:lpwstr>
  </property>
  <property fmtid="{D5CDD505-2E9C-101B-9397-08002B2CF9AE}" pid="3" name="Order">
    <vt:r8>4200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activity">
    <vt:lpwstr>{"FileActivityType":"6","FileActivityTimeStamp":"2024-03-19T21:32:50.973Z","FileActivityUsersOnPage":[{"DisplayName":"Terrill Thompson","Id":"tft@uw.edu"}],"FileActivityNavigationId":null}</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